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090" r:id="rId2"/>
    <p:sldId id="660" r:id="rId3"/>
    <p:sldId id="2112" r:id="rId4"/>
    <p:sldId id="706" r:id="rId5"/>
    <p:sldId id="2075" r:id="rId6"/>
    <p:sldId id="2130" r:id="rId7"/>
    <p:sldId id="2091" r:id="rId8"/>
    <p:sldId id="2140" r:id="rId9"/>
    <p:sldId id="2110" r:id="rId10"/>
    <p:sldId id="2131" r:id="rId11"/>
    <p:sldId id="2158" r:id="rId12"/>
    <p:sldId id="2132" r:id="rId13"/>
    <p:sldId id="2123" r:id="rId14"/>
    <p:sldId id="2156" r:id="rId15"/>
    <p:sldId id="2159" r:id="rId16"/>
    <p:sldId id="2134" r:id="rId17"/>
    <p:sldId id="2125" r:id="rId18"/>
    <p:sldId id="2126" r:id="rId19"/>
    <p:sldId id="2077" r:id="rId20"/>
    <p:sldId id="2154" r:id="rId21"/>
    <p:sldId id="2141" r:id="rId22"/>
    <p:sldId id="2142" r:id="rId23"/>
    <p:sldId id="2135" r:id="rId24"/>
    <p:sldId id="2127" r:id="rId25"/>
    <p:sldId id="2136" r:id="rId26"/>
    <p:sldId id="2128" r:id="rId27"/>
    <p:sldId id="2157" r:id="rId28"/>
    <p:sldId id="2160" r:id="rId29"/>
    <p:sldId id="2129" r:id="rId30"/>
    <p:sldId id="216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B7E4"/>
    <a:srgbClr val="E5E342"/>
    <a:srgbClr val="6E8F31"/>
    <a:srgbClr val="34829F"/>
    <a:srgbClr val="FAF9F9"/>
    <a:srgbClr val="C00000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7009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013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s.aae.wisc.edu\aae\users\pdmitchell\private\a%20PAUL\EXTENSION\ARC%20PLC%202026\Price%20Data%20Projections%202026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802912656751237E-2"/>
          <c:y val="4.2115936679790029E-2"/>
          <c:w val="0.8697132910469525"/>
          <c:h val="0.86403912401574801"/>
        </c:manualLayout>
      </c:layout>
      <c:scatterChart>
        <c:scatterStyle val="lineMarker"/>
        <c:varyColors val="0"/>
        <c:ser>
          <c:idx val="0"/>
          <c:order val="0"/>
          <c:tx>
            <c:strRef>
              <c:f>'Historical Price Plots'!$C$2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0AB-49ED-96E0-265E8252E805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0AB-49ED-96E0-265E8252E805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30AB-49ED-96E0-265E8252E805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30AB-49ED-96E0-265E8252E805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30AB-49ED-96E0-265E8252E805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30AB-49ED-96E0-265E8252E805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30AB-49ED-96E0-265E8252E805}"/>
              </c:ext>
            </c:extLst>
          </c:dPt>
          <c:dPt>
            <c:idx val="13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30AB-49ED-96E0-265E8252E805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Plots'!$C$3:$C$16</c:f>
              <c:numCache>
                <c:formatCode>"$"#,##0.00_);[Red]\("$"#,##0.00\)</c:formatCode>
                <c:ptCount val="14"/>
                <c:pt idx="0">
                  <c:v>4.46</c:v>
                </c:pt>
                <c:pt idx="1">
                  <c:v>3.7</c:v>
                </c:pt>
                <c:pt idx="2">
                  <c:v>3.61</c:v>
                </c:pt>
                <c:pt idx="3">
                  <c:v>3.36</c:v>
                </c:pt>
                <c:pt idx="4">
                  <c:v>3.36</c:v>
                </c:pt>
                <c:pt idx="5">
                  <c:v>3.61</c:v>
                </c:pt>
                <c:pt idx="6">
                  <c:v>3.56</c:v>
                </c:pt>
                <c:pt idx="7">
                  <c:v>4.53</c:v>
                </c:pt>
                <c:pt idx="8">
                  <c:v>6</c:v>
                </c:pt>
                <c:pt idx="9">
                  <c:v>6.54</c:v>
                </c:pt>
                <c:pt idx="10">
                  <c:v>4.55</c:v>
                </c:pt>
                <c:pt idx="11">
                  <c:v>4.24</c:v>
                </c:pt>
                <c:pt idx="12">
                  <c:v>4.1500000000000004</c:v>
                </c:pt>
                <c:pt idx="13">
                  <c:v>4.7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30AB-49ED-96E0-265E8252E805}"/>
            </c:ext>
          </c:extLst>
        </c:ser>
        <c:ser>
          <c:idx val="1"/>
          <c:order val="1"/>
          <c:tx>
            <c:strRef>
              <c:f>'Historical Price Plots'!$D$2</c:f>
              <c:strCache>
                <c:ptCount val="1"/>
                <c:pt idx="0">
                  <c:v>Effective 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30AB-49ED-96E0-265E8252E805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2-30AB-49ED-96E0-265E8252E805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30AB-49ED-96E0-265E8252E805}"/>
              </c:ext>
            </c:extLst>
          </c:dPt>
          <c:dPt>
            <c:idx val="13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30AB-49ED-96E0-265E8252E805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Plots'!$D$3:$D$16</c:f>
              <c:numCache>
                <c:formatCode>"$"#,##0.00_);[Red]\("$"#,##0.00\)</c:formatCode>
                <c:ptCount val="14"/>
                <c:pt idx="0">
                  <c:v>3.7</c:v>
                </c:pt>
                <c:pt idx="1">
                  <c:v>3.7</c:v>
                </c:pt>
                <c:pt idx="2">
                  <c:v>3.7</c:v>
                </c:pt>
                <c:pt idx="3">
                  <c:v>3.7</c:v>
                </c:pt>
                <c:pt idx="4">
                  <c:v>3.7</c:v>
                </c:pt>
                <c:pt idx="5">
                  <c:v>3.7</c:v>
                </c:pt>
                <c:pt idx="6">
                  <c:v>3.7</c:v>
                </c:pt>
                <c:pt idx="7">
                  <c:v>3.7</c:v>
                </c:pt>
                <c:pt idx="8">
                  <c:v>3.7</c:v>
                </c:pt>
                <c:pt idx="9">
                  <c:v>3.7</c:v>
                </c:pt>
                <c:pt idx="10">
                  <c:v>3.7</c:v>
                </c:pt>
                <c:pt idx="11">
                  <c:v>4.01</c:v>
                </c:pt>
                <c:pt idx="12">
                  <c:v>4.32</c:v>
                </c:pt>
                <c:pt idx="13">
                  <c:v>4.42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30AB-49ED-96E0-265E8252E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6"/>
          <c:min val="20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9.5780566491688562E-2"/>
          <c:y val="5.6975270669291339E-2"/>
          <c:w val="0.49362405220180811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Corn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Price Figures'!$C$1</c:f>
              <c:strCache>
                <c:ptCount val="1"/>
                <c:pt idx="0">
                  <c:v>Corn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50348648109184"/>
                      <c:h val="0.137147424578130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4EB-4F2E-892B-B93434EE35D0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414166467610574"/>
                      <c:h val="0.137147424578130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4EB-4F2E-892B-B93434EE35D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A6687FC-FB4D-4F5C-AC8C-9246C346CCCE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94711870396482"/>
                      <c:h val="0.1371474245781306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4EB-4F2E-892B-B93434EE35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Price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Price Figures'!$C$2:$C$4</c:f>
              <c:numCache>
                <c:formatCode>0.00</c:formatCode>
                <c:ptCount val="3"/>
                <c:pt idx="0">
                  <c:v>4.7</c:v>
                </c:pt>
                <c:pt idx="1">
                  <c:v>4.42</c:v>
                </c:pt>
                <c:pt idx="2">
                  <c:v>4.53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4EB-4F2E-892B-B93434EE35D0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67911563137941"/>
          <c:y val="4.2115936679790029E-2"/>
          <c:w val="0.85683708807232428"/>
          <c:h val="0.86143495734908138"/>
        </c:manualLayout>
      </c:layout>
      <c:scatterChart>
        <c:scatterStyle val="lineMarker"/>
        <c:varyColors val="0"/>
        <c:ser>
          <c:idx val="0"/>
          <c:order val="0"/>
          <c:tx>
            <c:strRef>
              <c:f>'Historical Price Plots'!$E$2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7CB-47CF-B915-2219EAA8829C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7CB-47CF-B915-2219EAA8829C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7CB-47CF-B915-2219EAA8829C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87CB-47CF-B915-2219EAA8829C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87CB-47CF-B915-2219EAA8829C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87CB-47CF-B915-2219EAA8829C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87CB-47CF-B915-2219EAA8829C}"/>
              </c:ext>
            </c:extLst>
          </c:dPt>
          <c:dPt>
            <c:idx val="13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87CB-47CF-B915-2219EAA8829C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Plots'!$E$3:$E$16</c:f>
              <c:numCache>
                <c:formatCode>"$"#,##0.00_);[Red]\("$"#,##0.00\)</c:formatCode>
                <c:ptCount val="14"/>
                <c:pt idx="0">
                  <c:v>13</c:v>
                </c:pt>
                <c:pt idx="1">
                  <c:v>10.1</c:v>
                </c:pt>
                <c:pt idx="2">
                  <c:v>8.9499999999999993</c:v>
                </c:pt>
                <c:pt idx="3">
                  <c:v>9.4700000000000006</c:v>
                </c:pt>
                <c:pt idx="4">
                  <c:v>9.33</c:v>
                </c:pt>
                <c:pt idx="5">
                  <c:v>8.48</c:v>
                </c:pt>
                <c:pt idx="6">
                  <c:v>8.57</c:v>
                </c:pt>
                <c:pt idx="7">
                  <c:v>10.8</c:v>
                </c:pt>
                <c:pt idx="8">
                  <c:v>13.3</c:v>
                </c:pt>
                <c:pt idx="9">
                  <c:v>14.2</c:v>
                </c:pt>
                <c:pt idx="10">
                  <c:v>12.4</c:v>
                </c:pt>
                <c:pt idx="11">
                  <c:v>10</c:v>
                </c:pt>
                <c:pt idx="12">
                  <c:v>10.5</c:v>
                </c:pt>
                <c:pt idx="13">
                  <c:v>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87CB-47CF-B915-2219EAA8829C}"/>
            </c:ext>
          </c:extLst>
        </c:ser>
        <c:ser>
          <c:idx val="1"/>
          <c:order val="1"/>
          <c:tx>
            <c:strRef>
              <c:f>'Historical Price Plots'!$F$2</c:f>
              <c:strCache>
                <c:ptCount val="1"/>
                <c:pt idx="0">
                  <c:v>Effective 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87CB-47CF-B915-2219EAA8829C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2-87CB-47CF-B915-2219EAA8829C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87CB-47CF-B915-2219EAA8829C}"/>
              </c:ext>
            </c:extLst>
          </c:dPt>
          <c:dPt>
            <c:idx val="13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87CB-47CF-B915-2219EAA8829C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Plots'!$F$3:$F$16</c:f>
              <c:numCache>
                <c:formatCode>"$"#,##0.00_);[Red]\("$"#,##0.00\)</c:formatCode>
                <c:ptCount val="14"/>
                <c:pt idx="0">
                  <c:v>8.4</c:v>
                </c:pt>
                <c:pt idx="1">
                  <c:v>8.4</c:v>
                </c:pt>
                <c:pt idx="2">
                  <c:v>8.4</c:v>
                </c:pt>
                <c:pt idx="3">
                  <c:v>8.4</c:v>
                </c:pt>
                <c:pt idx="4">
                  <c:v>8.4</c:v>
                </c:pt>
                <c:pt idx="5">
                  <c:v>8.4</c:v>
                </c:pt>
                <c:pt idx="6">
                  <c:v>8.4</c:v>
                </c:pt>
                <c:pt idx="7">
                  <c:v>8.4</c:v>
                </c:pt>
                <c:pt idx="8">
                  <c:v>8.4</c:v>
                </c:pt>
                <c:pt idx="9">
                  <c:v>8.4</c:v>
                </c:pt>
                <c:pt idx="10">
                  <c:v>8.4</c:v>
                </c:pt>
                <c:pt idx="11">
                  <c:v>9.26</c:v>
                </c:pt>
                <c:pt idx="12">
                  <c:v>10.46</c:v>
                </c:pt>
                <c:pt idx="13" formatCode="0.00">
                  <c:v>10.71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87CB-47CF-B915-2219EAA88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6"/>
          <c:min val="20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in val="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735464056576262"/>
          <c:y val="5.4371104002624675E-2"/>
          <c:w val="0.48320738553514142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Price Figures'!$D$1</c:f>
              <c:strCache>
                <c:ptCount val="1"/>
                <c:pt idx="0">
                  <c:v>Soybeans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30B20CC5-6B61-4D8B-90D2-1C33658ED070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244835017947202"/>
                      <c:h val="0.1987216891316215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723-4BCC-968D-B249EA038B6F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244835017947197"/>
                      <c:h val="0.1987216891316215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723-4BCC-968D-B249EA038B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23E0852-7884-4BE9-9EB5-1045BC862F08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788235842803985"/>
                      <c:h val="0.1987216891316215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F723-4BCC-968D-B249EA038B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Price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Price Figures'!$D$2:$D$4</c:f>
              <c:numCache>
                <c:formatCode>0.00</c:formatCode>
                <c:ptCount val="3"/>
                <c:pt idx="0">
                  <c:v>12</c:v>
                </c:pt>
                <c:pt idx="1">
                  <c:v>10.71</c:v>
                </c:pt>
                <c:pt idx="2">
                  <c:v>10.95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723-4BCC-968D-B249EA038B6F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67911563137941"/>
          <c:y val="4.2115936679790029E-2"/>
          <c:w val="0.85683708807232428"/>
          <c:h val="0.86143495734908138"/>
        </c:manualLayout>
      </c:layout>
      <c:scatterChart>
        <c:scatterStyle val="lineMarker"/>
        <c:varyColors val="0"/>
        <c:ser>
          <c:idx val="0"/>
          <c:order val="0"/>
          <c:tx>
            <c:strRef>
              <c:f>'Historical Price Plots'!$G$2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103-4038-A869-5ECF0902C95F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5103-4038-A869-5ECF0902C95F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5103-4038-A869-5ECF0902C95F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5103-4038-A869-5ECF0902C95F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5103-4038-A869-5ECF0902C95F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5103-4038-A869-5ECF0902C95F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5103-4038-A869-5ECF0902C95F}"/>
              </c:ext>
            </c:extLst>
          </c:dPt>
          <c:dPt>
            <c:idx val="13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5103-4038-A869-5ECF0902C95F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Plots'!$G$3:$G$16</c:f>
              <c:numCache>
                <c:formatCode>"$"#,##0.00_);[Red]\("$"#,##0.00\)</c:formatCode>
                <c:ptCount val="14"/>
                <c:pt idx="0">
                  <c:v>6.87</c:v>
                </c:pt>
                <c:pt idx="1">
                  <c:v>5.99</c:v>
                </c:pt>
                <c:pt idx="2">
                  <c:v>4.8899999999999997</c:v>
                </c:pt>
                <c:pt idx="3">
                  <c:v>3.89</c:v>
                </c:pt>
                <c:pt idx="4">
                  <c:v>4.72</c:v>
                </c:pt>
                <c:pt idx="5">
                  <c:v>5.16</c:v>
                </c:pt>
                <c:pt idx="6">
                  <c:v>4.58</c:v>
                </c:pt>
                <c:pt idx="7">
                  <c:v>5.05</c:v>
                </c:pt>
                <c:pt idx="8">
                  <c:v>7.63</c:v>
                </c:pt>
                <c:pt idx="9">
                  <c:v>8.83</c:v>
                </c:pt>
                <c:pt idx="10">
                  <c:v>6.96</c:v>
                </c:pt>
                <c:pt idx="11">
                  <c:v>5.52</c:v>
                </c:pt>
                <c:pt idx="12">
                  <c:v>5.0599999999999996</c:v>
                </c:pt>
                <c:pt idx="13">
                  <c:v>6.3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5103-4038-A869-5ECF0902C95F}"/>
            </c:ext>
          </c:extLst>
        </c:ser>
        <c:ser>
          <c:idx val="1"/>
          <c:order val="1"/>
          <c:tx>
            <c:strRef>
              <c:f>'Historical Price Plots'!$H$2</c:f>
              <c:strCache>
                <c:ptCount val="1"/>
                <c:pt idx="0">
                  <c:v>Effective 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5103-4038-A869-5ECF0902C95F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5103-4038-A869-5ECF0902C95F}"/>
              </c:ext>
            </c:extLst>
          </c:dPt>
          <c:dPt>
            <c:idx val="13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5103-4038-A869-5ECF0902C95F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Plots'!$H$3:$H$16</c:f>
              <c:numCache>
                <c:formatCode>"$"#,##0.00_);[Red]\("$"#,##0.00\)</c:formatCode>
                <c:ptCount val="14"/>
                <c:pt idx="0">
                  <c:v>5.5</c:v>
                </c:pt>
                <c:pt idx="1">
                  <c:v>5.5</c:v>
                </c:pt>
                <c:pt idx="2">
                  <c:v>5.5</c:v>
                </c:pt>
                <c:pt idx="3">
                  <c:v>5.5</c:v>
                </c:pt>
                <c:pt idx="4">
                  <c:v>5.5</c:v>
                </c:pt>
                <c:pt idx="5">
                  <c:v>5.5</c:v>
                </c:pt>
                <c:pt idx="6">
                  <c:v>5.5</c:v>
                </c:pt>
                <c:pt idx="7">
                  <c:v>5.5</c:v>
                </c:pt>
                <c:pt idx="8">
                  <c:v>5.5</c:v>
                </c:pt>
                <c:pt idx="9">
                  <c:v>5.5</c:v>
                </c:pt>
                <c:pt idx="10">
                  <c:v>5.5</c:v>
                </c:pt>
                <c:pt idx="11">
                  <c:v>5.5</c:v>
                </c:pt>
                <c:pt idx="12">
                  <c:v>5.78</c:v>
                </c:pt>
                <c:pt idx="13">
                  <c:v>6.35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4-5103-4038-A869-5ECF0902C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6"/>
          <c:min val="20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ax val="9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0851204797317002"/>
          <c:y val="5.6975270669291339E-2"/>
          <c:w val="0.46468886701662293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Price Figures'!$E$1</c:f>
              <c:strCache>
                <c:ptCount val="1"/>
                <c:pt idx="0">
                  <c:v>Wheat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4A9C1639-39B1-4471-8B4C-C37E32A96F10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24012401513988"/>
                      <c:h val="0.134995225016093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EEB-445E-AFA9-8DCB96A5B1D1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354214178562284"/>
                      <c:h val="0.134995225016093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EEB-445E-AFA9-8DCB96A5B1D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0B825A9-0FF4-4B55-8F37-0A2A1D5EC58D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97614770911725"/>
                      <c:h val="0.134995225016093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EEB-445E-AFA9-8DCB96A5B1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Price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Price Figures'!$E$2:$E$4</c:f>
              <c:numCache>
                <c:formatCode>0.00</c:formatCode>
                <c:ptCount val="3"/>
                <c:pt idx="0">
                  <c:v>6.3</c:v>
                </c:pt>
                <c:pt idx="1">
                  <c:v>6.35</c:v>
                </c:pt>
                <c:pt idx="2">
                  <c:v>6.28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EEB-445E-AFA9-8DCB96A5B1D1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802912656751237E-2"/>
          <c:y val="4.2115936679790029E-2"/>
          <c:w val="0.8697132910469525"/>
          <c:h val="0.85883079068241475"/>
        </c:manualLayout>
      </c:layout>
      <c:scatterChart>
        <c:scatterStyle val="lineMarker"/>
        <c:varyColors val="0"/>
        <c:ser>
          <c:idx val="0"/>
          <c:order val="0"/>
          <c:tx>
            <c:strRef>
              <c:f>'Historical Price Plots'!$I$2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95-4527-AB2C-4736A89C78FD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5B95-4527-AB2C-4736A89C78FD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5B95-4527-AB2C-4736A89C78FD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5B95-4527-AB2C-4736A89C78FD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5B95-4527-AB2C-4736A89C78FD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5B95-4527-AB2C-4736A89C78FD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5B95-4527-AB2C-4736A89C78FD}"/>
              </c:ext>
            </c:extLst>
          </c:dPt>
          <c:dPt>
            <c:idx val="13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5B95-4527-AB2C-4736A89C78FD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Plots'!$I$3:$I$16</c:f>
              <c:numCache>
                <c:formatCode>"$"#,##0.00_);[Red]\("$"#,##0.00\)</c:formatCode>
                <c:ptCount val="14"/>
                <c:pt idx="0">
                  <c:v>3.75</c:v>
                </c:pt>
                <c:pt idx="1">
                  <c:v>3.21</c:v>
                </c:pt>
                <c:pt idx="2">
                  <c:v>2.12</c:v>
                </c:pt>
                <c:pt idx="3">
                  <c:v>2.06</c:v>
                </c:pt>
                <c:pt idx="4">
                  <c:v>2.59</c:v>
                </c:pt>
                <c:pt idx="5">
                  <c:v>2.66</c:v>
                </c:pt>
                <c:pt idx="6">
                  <c:v>2.82</c:v>
                </c:pt>
                <c:pt idx="7">
                  <c:v>2.77</c:v>
                </c:pt>
                <c:pt idx="8">
                  <c:v>4.55</c:v>
                </c:pt>
                <c:pt idx="9">
                  <c:v>4.57</c:v>
                </c:pt>
                <c:pt idx="10">
                  <c:v>3.92</c:v>
                </c:pt>
                <c:pt idx="11">
                  <c:v>3.35</c:v>
                </c:pt>
                <c:pt idx="12">
                  <c:v>3.23</c:v>
                </c:pt>
                <c:pt idx="13">
                  <c:v>3.35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5B95-4527-AB2C-4736A89C78FD}"/>
            </c:ext>
          </c:extLst>
        </c:ser>
        <c:ser>
          <c:idx val="1"/>
          <c:order val="1"/>
          <c:tx>
            <c:strRef>
              <c:f>'Historical Price Plots'!$J$2</c:f>
              <c:strCache>
                <c:ptCount val="1"/>
                <c:pt idx="0">
                  <c:v>Effective 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5B95-4527-AB2C-4736A89C78FD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2-5B95-4527-AB2C-4736A89C78FD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5B95-4527-AB2C-4736A89C78FD}"/>
              </c:ext>
            </c:extLst>
          </c:dPt>
          <c:dPt>
            <c:idx val="13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5B95-4527-AB2C-4736A89C78FD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Plots'!$J$3:$J$16</c:f>
              <c:numCache>
                <c:formatCode>"$"#,##0.00_);[Red]\("$"#,##0.00\)</c:formatCode>
                <c:ptCount val="14"/>
                <c:pt idx="0">
                  <c:v>2.4</c:v>
                </c:pt>
                <c:pt idx="1">
                  <c:v>2.4</c:v>
                </c:pt>
                <c:pt idx="2">
                  <c:v>2.4</c:v>
                </c:pt>
                <c:pt idx="3">
                  <c:v>2.4</c:v>
                </c:pt>
                <c:pt idx="4">
                  <c:v>2.4</c:v>
                </c:pt>
                <c:pt idx="5">
                  <c:v>2.4</c:v>
                </c:pt>
                <c:pt idx="6">
                  <c:v>2.4</c:v>
                </c:pt>
                <c:pt idx="7">
                  <c:v>2.4</c:v>
                </c:pt>
                <c:pt idx="8">
                  <c:v>2.4</c:v>
                </c:pt>
                <c:pt idx="9">
                  <c:v>2.4</c:v>
                </c:pt>
                <c:pt idx="10">
                  <c:v>2.4</c:v>
                </c:pt>
                <c:pt idx="11">
                  <c:v>2.76</c:v>
                </c:pt>
                <c:pt idx="12">
                  <c:v>3.24</c:v>
                </c:pt>
                <c:pt idx="13">
                  <c:v>3.05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5B95-4527-AB2C-4736A89C7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6"/>
          <c:min val="20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9.809538130650336E-2"/>
          <c:y val="6.4787770669291284E-2"/>
          <c:w val="0.48204997812773404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Oats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Figures'!$F$1</c:f>
              <c:strCache>
                <c:ptCount val="1"/>
                <c:pt idx="0">
                  <c:v>Oats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80599323530726"/>
                      <c:h val="0.134995151037553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95A-4D23-BDDC-AFCDE7CB6F66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97601122742159"/>
                      <c:h val="0.134995151037553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95A-4D23-BDDC-AFCDE7CB6F6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C64AE19-DAE0-4072-9C23-4B26C748C342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2399968337302"/>
                      <c:h val="0.134995151037553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95A-4D23-BDDC-AFCDE7CB6F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Figures'!$F$2:$F$4</c:f>
              <c:numCache>
                <c:formatCode>0.00</c:formatCode>
                <c:ptCount val="3"/>
                <c:pt idx="0">
                  <c:v>3.35</c:v>
                </c:pt>
                <c:pt idx="1">
                  <c:v>3.05</c:v>
                </c:pt>
                <c:pt idx="2">
                  <c:v>3.55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95A-4D23-BDDC-AFCDE7CB6F66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Oats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Figures'!$F$1</c:f>
              <c:strCache>
                <c:ptCount val="1"/>
                <c:pt idx="0">
                  <c:v>Oats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180599323530726"/>
                      <c:h val="0.134995151037553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4309-42B2-845A-22B4B012D3A2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97601122742159"/>
                      <c:h val="0.1349951510375537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309-42B2-845A-22B4B012D3A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C64AE19-DAE0-4072-9C23-4B26C748C342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2399968337302"/>
                      <c:h val="0.134995151037553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309-42B2-845A-22B4B012D3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Figures'!$F$2:$F$4</c:f>
              <c:numCache>
                <c:formatCode>0.00</c:formatCode>
                <c:ptCount val="3"/>
                <c:pt idx="0">
                  <c:v>3.35</c:v>
                </c:pt>
                <c:pt idx="1">
                  <c:v>3.05</c:v>
                </c:pt>
                <c:pt idx="2">
                  <c:v>3.55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309-42B2-845A-22B4B012D3A2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Price Figures'!$D$1</c:f>
              <c:strCache>
                <c:ptCount val="1"/>
                <c:pt idx="0">
                  <c:v>Soybeans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30B20CC5-6B61-4D8B-90D2-1C33658ED070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244835017947202"/>
                      <c:h val="0.1987216891316215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D98-4C7A-A3EC-4CB115FC0FE9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244835017947197"/>
                      <c:h val="0.1987216891316215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D98-4C7A-A3EC-4CB115FC0FE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23E0852-7884-4BE9-9EB5-1045BC862F08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788235842803985"/>
                      <c:h val="0.1987216891316215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D98-4C7A-A3EC-4CB115FC0F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Price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Price Figures'!$D$2:$D$4</c:f>
              <c:numCache>
                <c:formatCode>0.00</c:formatCode>
                <c:ptCount val="3"/>
                <c:pt idx="0">
                  <c:v>12</c:v>
                </c:pt>
                <c:pt idx="1">
                  <c:v>10.71</c:v>
                </c:pt>
                <c:pt idx="2">
                  <c:v>10.95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D98-4C7A-A3EC-4CB115FC0FE9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Corn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Price Figures'!$C$1</c:f>
              <c:strCache>
                <c:ptCount val="1"/>
                <c:pt idx="0">
                  <c:v>Corn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50348648109184"/>
                      <c:h val="0.137147424578130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D33-4A36-A1FF-40FF9B5AE2D3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414166467610574"/>
                      <c:h val="0.137147424578130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D33-4A36-A1FF-40FF9B5AE2D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A6687FC-FB4D-4F5C-AC8C-9246C346CCCE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894711870396482"/>
                      <c:h val="0.1371474245781306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D33-4A36-A1FF-40FF9B5AE2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Price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Price Figures'!$C$2:$C$4</c:f>
              <c:numCache>
                <c:formatCode>0.00</c:formatCode>
                <c:ptCount val="3"/>
                <c:pt idx="0">
                  <c:v>4.7</c:v>
                </c:pt>
                <c:pt idx="1">
                  <c:v>4.42</c:v>
                </c:pt>
                <c:pt idx="2">
                  <c:v>4.53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D33-4A36-A1FF-40FF9B5AE2D3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Price Figures'!$E$1</c:f>
              <c:strCache>
                <c:ptCount val="1"/>
                <c:pt idx="0">
                  <c:v>Wheat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4A9C1639-39B1-4471-8B4C-C37E32A96F10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24012401513988"/>
                      <c:h val="0.134995225016093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348-4276-8E52-9035186575C4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354214178562284"/>
                      <c:h val="0.134995225016093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348-4276-8E52-9035186575C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0B825A9-0FF4-4B55-8F37-0A2A1D5EC58D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1897614770911725"/>
                      <c:h val="0.134995225016093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348-4276-8E52-9035186575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Price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Price Figures'!$E$2:$E$4</c:f>
              <c:numCache>
                <c:formatCode>0.00</c:formatCode>
                <c:ptCount val="3"/>
                <c:pt idx="0">
                  <c:v>6.3</c:v>
                </c:pt>
                <c:pt idx="1">
                  <c:v>6.35</c:v>
                </c:pt>
                <c:pt idx="2">
                  <c:v>6.28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348-4276-8E52-9035186575C4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802912656751237E-2"/>
          <c:y val="4.2115936679790029E-2"/>
          <c:w val="0.8697132910469525"/>
          <c:h val="0.86143495734908138"/>
        </c:manualLayout>
      </c:layout>
      <c:scatterChart>
        <c:scatterStyle val="lineMarker"/>
        <c:varyColors val="0"/>
        <c:ser>
          <c:idx val="0"/>
          <c:order val="0"/>
          <c:tx>
            <c:strRef>
              <c:f>'Historical Price Plots'!$K$2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FF-4799-B651-AAC8A1252CE1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FF-4799-B651-AAC8A1252CE1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F8FF-4799-B651-AAC8A1252CE1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F8FF-4799-B651-AAC8A1252CE1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F8FF-4799-B651-AAC8A1252CE1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F8FF-4799-B651-AAC8A1252CE1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F8FF-4799-B651-AAC8A1252CE1}"/>
              </c:ext>
            </c:extLst>
          </c:dPt>
          <c:dPt>
            <c:idx val="13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F8FF-4799-B651-AAC8A1252CE1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Plots'!$K$3:$K$16</c:f>
              <c:numCache>
                <c:formatCode>"$"#,##0.00_);[Red]\("$"#,##0.00\)</c:formatCode>
                <c:ptCount val="14"/>
                <c:pt idx="0">
                  <c:v>6.06</c:v>
                </c:pt>
                <c:pt idx="1">
                  <c:v>5.3</c:v>
                </c:pt>
                <c:pt idx="2">
                  <c:v>5.52</c:v>
                </c:pt>
                <c:pt idx="3">
                  <c:v>4.96</c:v>
                </c:pt>
                <c:pt idx="4">
                  <c:v>4.47</c:v>
                </c:pt>
                <c:pt idx="5">
                  <c:v>4.62</c:v>
                </c:pt>
                <c:pt idx="6">
                  <c:v>4.6900000000000004</c:v>
                </c:pt>
                <c:pt idx="7">
                  <c:v>4.75</c:v>
                </c:pt>
                <c:pt idx="8">
                  <c:v>5.31</c:v>
                </c:pt>
                <c:pt idx="9">
                  <c:v>7.4</c:v>
                </c:pt>
                <c:pt idx="10">
                  <c:v>7.39</c:v>
                </c:pt>
                <c:pt idx="11">
                  <c:v>6.31</c:v>
                </c:pt>
                <c:pt idx="12">
                  <c:v>5.46</c:v>
                </c:pt>
                <c:pt idx="13">
                  <c:v>5.7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F8FF-4799-B651-AAC8A1252CE1}"/>
            </c:ext>
          </c:extLst>
        </c:ser>
        <c:ser>
          <c:idx val="1"/>
          <c:order val="1"/>
          <c:tx>
            <c:strRef>
              <c:f>'Historical Price Plots'!$L$2</c:f>
              <c:strCache>
                <c:ptCount val="1"/>
                <c:pt idx="0">
                  <c:v>Effective 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F8FF-4799-B651-AAC8A1252CE1}"/>
              </c:ext>
            </c:extLst>
          </c:dPt>
          <c:dPt>
            <c:idx val="13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F8FF-4799-B651-AAC8A1252CE1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Plots'!$L$3:$L$16</c:f>
              <c:numCache>
                <c:formatCode>"$"#,##0.00_);[Red]\("$"#,##0.00\)</c:formatCode>
                <c:ptCount val="14"/>
                <c:pt idx="0">
                  <c:v>4.95</c:v>
                </c:pt>
                <c:pt idx="1">
                  <c:v>4.95</c:v>
                </c:pt>
                <c:pt idx="2">
                  <c:v>4.95</c:v>
                </c:pt>
                <c:pt idx="3">
                  <c:v>4.95</c:v>
                </c:pt>
                <c:pt idx="4">
                  <c:v>4.95</c:v>
                </c:pt>
                <c:pt idx="5">
                  <c:v>4.95</c:v>
                </c:pt>
                <c:pt idx="6">
                  <c:v>4.95</c:v>
                </c:pt>
                <c:pt idx="7">
                  <c:v>4.95</c:v>
                </c:pt>
                <c:pt idx="8">
                  <c:v>4.95</c:v>
                </c:pt>
                <c:pt idx="9">
                  <c:v>4.95</c:v>
                </c:pt>
                <c:pt idx="10">
                  <c:v>4.95</c:v>
                </c:pt>
                <c:pt idx="11">
                  <c:v>4.95</c:v>
                </c:pt>
                <c:pt idx="12">
                  <c:v>5.0599999999999996</c:v>
                </c:pt>
                <c:pt idx="13">
                  <c:v>5.58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F8FF-4799-B651-AAC8A1252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6"/>
          <c:min val="20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ax val="7.5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9.5780566491688562E-2"/>
          <c:y val="5.9579437335958003E-2"/>
          <c:w val="0.48899442257217846"/>
          <c:h val="7.323306266404199E-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Price Figures'!$G$1</c:f>
              <c:strCache>
                <c:ptCount val="1"/>
                <c:pt idx="0">
                  <c:v>Barley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0F53304D-D760-45BF-9B1A-C8DEAC47B18C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569644175905097"/>
                      <c:h val="0.134995200356571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180-40F1-9DC5-7DDC51AA116F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290656717752"/>
                      <c:h val="0.134995200356571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180-40F1-9DC5-7DDC51AA116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569644175905097"/>
                      <c:h val="0.134995200356571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180-40F1-9DC5-7DDC51AA11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Price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Price Figures'!$G$2:$G$4</c:f>
              <c:numCache>
                <c:formatCode>0.00</c:formatCode>
                <c:ptCount val="3"/>
                <c:pt idx="0">
                  <c:v>5.7</c:v>
                </c:pt>
                <c:pt idx="1">
                  <c:v>5.58</c:v>
                </c:pt>
                <c:pt idx="2">
                  <c:v>5.7869999999999999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180-40F1-9DC5-7DDC51AA116F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67911563137941"/>
          <c:y val="4.2115936679790029E-2"/>
          <c:w val="0.85683708807232428"/>
          <c:h val="0.86143495734908138"/>
        </c:manualLayout>
      </c:layout>
      <c:scatterChart>
        <c:scatterStyle val="lineMarker"/>
        <c:varyColors val="0"/>
        <c:ser>
          <c:idx val="0"/>
          <c:order val="0"/>
          <c:tx>
            <c:strRef>
              <c:f>'Historical Price Plots'!$O$2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97-479B-A497-2B5A21598C9F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97-479B-A497-2B5A21598C9F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C97-479B-A497-2B5A21598C9F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C97-479B-A497-2B5A21598C9F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2C97-479B-A497-2B5A21598C9F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2C97-479B-A497-2B5A21598C9F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2C97-479B-A497-2B5A21598C9F}"/>
              </c:ext>
            </c:extLst>
          </c:dPt>
          <c:dPt>
            <c:idx val="13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2C97-479B-A497-2B5A21598C9F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Plots'!$O$3:$O$16</c:f>
              <c:numCache>
                <c:formatCode>"$"#,##0.00_);[Red]\("$"#,##0.00\)</c:formatCode>
                <c:ptCount val="14"/>
                <c:pt idx="0">
                  <c:v>21.4</c:v>
                </c:pt>
                <c:pt idx="1">
                  <c:v>21.7</c:v>
                </c:pt>
                <c:pt idx="2">
                  <c:v>19.600000000000001</c:v>
                </c:pt>
                <c:pt idx="3">
                  <c:v>17.399999999999999</c:v>
                </c:pt>
                <c:pt idx="4">
                  <c:v>17.2</c:v>
                </c:pt>
                <c:pt idx="5">
                  <c:v>17.399999999999999</c:v>
                </c:pt>
                <c:pt idx="6">
                  <c:v>19.5</c:v>
                </c:pt>
                <c:pt idx="7">
                  <c:v>21.3</c:v>
                </c:pt>
                <c:pt idx="8">
                  <c:v>32.9</c:v>
                </c:pt>
                <c:pt idx="9">
                  <c:v>27.800000000000004</c:v>
                </c:pt>
                <c:pt idx="10">
                  <c:v>21.2</c:v>
                </c:pt>
                <c:pt idx="11">
                  <c:v>23.8</c:v>
                </c:pt>
                <c:pt idx="12">
                  <c:v>23.5</c:v>
                </c:pt>
                <c:pt idx="13">
                  <c:v>24.7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2C97-479B-A497-2B5A21598C9F}"/>
            </c:ext>
          </c:extLst>
        </c:ser>
        <c:ser>
          <c:idx val="1"/>
          <c:order val="1"/>
          <c:tx>
            <c:strRef>
              <c:f>'Historical Price Plots'!$P$2</c:f>
              <c:strCache>
                <c:ptCount val="1"/>
                <c:pt idx="0">
                  <c:v>Effective 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2C97-479B-A497-2B5A21598C9F}"/>
              </c:ext>
            </c:extLst>
          </c:dPt>
          <c:dPt>
            <c:idx val="13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2-2C97-479B-A497-2B5A21598C9F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Plots'!$P$3:$P$16</c:f>
              <c:numCache>
                <c:formatCode>"$"#,##0.00_);[Red]\("$"#,##0.00\)</c:formatCode>
                <c:ptCount val="14"/>
                <c:pt idx="0">
                  <c:v>20.150000000000002</c:v>
                </c:pt>
                <c:pt idx="1">
                  <c:v>20.150000000000002</c:v>
                </c:pt>
                <c:pt idx="2">
                  <c:v>20.150000000000002</c:v>
                </c:pt>
                <c:pt idx="3">
                  <c:v>20.150000000000002</c:v>
                </c:pt>
                <c:pt idx="4">
                  <c:v>20.150000000000002</c:v>
                </c:pt>
                <c:pt idx="5">
                  <c:v>20.150000000000002</c:v>
                </c:pt>
                <c:pt idx="6">
                  <c:v>20.150000000000002</c:v>
                </c:pt>
                <c:pt idx="7">
                  <c:v>20.150000000000002</c:v>
                </c:pt>
                <c:pt idx="8">
                  <c:v>20.150000000000002</c:v>
                </c:pt>
                <c:pt idx="9">
                  <c:v>20.150000000000002</c:v>
                </c:pt>
                <c:pt idx="10">
                  <c:v>20.150000000000002</c:v>
                </c:pt>
                <c:pt idx="11">
                  <c:v>20.150000000000002</c:v>
                </c:pt>
                <c:pt idx="12">
                  <c:v>20.150000000000002</c:v>
                </c:pt>
                <c:pt idx="13">
                  <c:v>23.75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3-2C97-479B-A497-2B5A21598C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6"/>
          <c:min val="20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ax val="34"/>
          <c:min val="1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1198427019539227"/>
          <c:y val="5.176693733595801E-2"/>
          <c:w val="0.32464257072032665"/>
          <c:h val="0.17219139599737532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Sunflower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Figures'!$I$1</c:f>
              <c:strCache>
                <c:ptCount val="1"/>
                <c:pt idx="0">
                  <c:v>Sunflowers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A546E4EC-4CA6-4C89-8C3E-BC17030DB593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244835017947197"/>
                      <c:h val="0.1990130362151591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2C1-43C1-ABB0-125242E28BD2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331636667660756"/>
                      <c:h val="0.199013036215159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2C1-43C1-ABB0-125242E28BD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61FEA24-B80C-4AC2-A463-E75D5208F712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244835017947197"/>
                      <c:h val="0.1990130362151591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2C1-43C1-ABB0-125242E28B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Figures'!$I$2:$I$4</c:f>
              <c:numCache>
                <c:formatCode>0.00</c:formatCode>
                <c:ptCount val="3"/>
                <c:pt idx="0">
                  <c:v>24.7</c:v>
                </c:pt>
                <c:pt idx="1">
                  <c:v>23.75</c:v>
                </c:pt>
                <c:pt idx="2">
                  <c:v>22.608000000000001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2C1-43C1-ABB0-125242E28BD2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802912656751237E-2"/>
          <c:y val="4.2115936679790029E-2"/>
          <c:w val="0.8697132910469525"/>
          <c:h val="0.86143495734908138"/>
        </c:manualLayout>
      </c:layout>
      <c:scatterChart>
        <c:scatterStyle val="lineMarker"/>
        <c:varyColors val="0"/>
        <c:ser>
          <c:idx val="0"/>
          <c:order val="0"/>
          <c:tx>
            <c:strRef>
              <c:f>'Historical Price Plots'!$M$2</c:f>
              <c:strCache>
                <c:ptCount val="1"/>
                <c:pt idx="0">
                  <c:v>MYA Price</c:v>
                </c:pt>
              </c:strCache>
            </c:strRef>
          </c:tx>
          <c:spPr>
            <a:ln w="38100" cap="rnd">
              <a:solidFill>
                <a:srgbClr val="00B0F0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BF-42C6-A04D-B5B5481C9E56}"/>
              </c:ext>
            </c:extLst>
          </c:dPt>
          <c:dPt>
            <c:idx val="7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3BF-42C6-A04D-B5B5481C9E56}"/>
              </c:ext>
            </c:extLst>
          </c:dPt>
          <c:dPt>
            <c:idx val="8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3BF-42C6-A04D-B5B5481C9E56}"/>
              </c:ext>
            </c:extLst>
          </c:dPt>
          <c:dPt>
            <c:idx val="9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3BF-42C6-A04D-B5B5481C9E56}"/>
              </c:ext>
            </c:extLst>
          </c:dPt>
          <c:dPt>
            <c:idx val="10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23BF-42C6-A04D-B5B5481C9E56}"/>
              </c:ext>
            </c:extLst>
          </c:dPt>
          <c:dPt>
            <c:idx val="11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23BF-42C6-A04D-B5B5481C9E56}"/>
              </c:ext>
            </c:extLst>
          </c:dPt>
          <c:dPt>
            <c:idx val="12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23BF-42C6-A04D-B5B5481C9E56}"/>
              </c:ext>
            </c:extLst>
          </c:dPt>
          <c:dPt>
            <c:idx val="13"/>
            <c:marker>
              <c:symbol val="circle"/>
              <c:size val="6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spPr>
              <a:ln w="38100" cap="rnd">
                <a:solidFill>
                  <a:srgbClr val="00B0F0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23BF-42C6-A04D-B5B5481C9E56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Plots'!$M$3:$M$16</c:f>
              <c:numCache>
                <c:formatCode>"$"#,##0.00_);[Red]\("$"#,##0.00\)</c:formatCode>
                <c:ptCount val="14"/>
                <c:pt idx="0">
                  <c:v>4.28</c:v>
                </c:pt>
                <c:pt idx="1">
                  <c:v>4.03</c:v>
                </c:pt>
                <c:pt idx="2">
                  <c:v>3.31</c:v>
                </c:pt>
                <c:pt idx="3">
                  <c:v>2.79</c:v>
                </c:pt>
                <c:pt idx="4">
                  <c:v>3.22</c:v>
                </c:pt>
                <c:pt idx="5">
                  <c:v>3.26</c:v>
                </c:pt>
                <c:pt idx="6">
                  <c:v>3.34</c:v>
                </c:pt>
                <c:pt idx="7">
                  <c:v>5.04</c:v>
                </c:pt>
                <c:pt idx="8">
                  <c:v>5.94</c:v>
                </c:pt>
                <c:pt idx="9">
                  <c:v>5.94</c:v>
                </c:pt>
                <c:pt idx="10">
                  <c:v>4.93</c:v>
                </c:pt>
                <c:pt idx="11">
                  <c:v>4.07</c:v>
                </c:pt>
                <c:pt idx="12">
                  <c:v>3.7</c:v>
                </c:pt>
                <c:pt idx="13">
                  <c:v>4.5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0-23BF-42C6-A04D-B5B5481C9E56}"/>
            </c:ext>
          </c:extLst>
        </c:ser>
        <c:ser>
          <c:idx val="1"/>
          <c:order val="1"/>
          <c:tx>
            <c:strRef>
              <c:f>'Historical Price Plots'!$N$2</c:f>
              <c:strCache>
                <c:ptCount val="1"/>
                <c:pt idx="0">
                  <c:v>Effective Reference Price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1-23BF-42C6-A04D-B5B5481C9E56}"/>
              </c:ext>
            </c:extLst>
          </c:dPt>
          <c:dPt>
            <c:idx val="1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2-23BF-42C6-A04D-B5B5481C9E56}"/>
              </c:ext>
            </c:extLst>
          </c:dPt>
          <c:dPt>
            <c:idx val="12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23BF-42C6-A04D-B5B5481C9E56}"/>
              </c:ext>
            </c:extLst>
          </c:dPt>
          <c:dPt>
            <c:idx val="13"/>
            <c:marker>
              <c:symbol val="circle"/>
              <c:size val="5"/>
              <c:spPr>
                <a:solidFill>
                  <a:srgbClr val="C00000"/>
                </a:solidFill>
                <a:ln w="9525">
                  <a:solidFill>
                    <a:srgbClr val="C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23BF-42C6-A04D-B5B5481C9E56}"/>
              </c:ext>
            </c:extLst>
          </c:dPt>
          <c:xVal>
            <c:numRef>
              <c:f>'Historical Price Plots'!$B$3:$B$16</c:f>
              <c:numCache>
                <c:formatCode>General</c:formatCode>
                <c:ptCount val="1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  <c:pt idx="12">
                  <c:v>2025</c:v>
                </c:pt>
                <c:pt idx="13">
                  <c:v>2026</c:v>
                </c:pt>
              </c:numCache>
            </c:numRef>
          </c:xVal>
          <c:yVal>
            <c:numRef>
              <c:f>'Historical Price Plots'!$N$3:$N$16</c:f>
              <c:numCache>
                <c:formatCode>"$"#,##0.00_);[Red]\("$"#,##0.00\)</c:formatCode>
                <c:ptCount val="14"/>
                <c:pt idx="0">
                  <c:v>3.95</c:v>
                </c:pt>
                <c:pt idx="1">
                  <c:v>3.95</c:v>
                </c:pt>
                <c:pt idx="2">
                  <c:v>3.95</c:v>
                </c:pt>
                <c:pt idx="3">
                  <c:v>3.95</c:v>
                </c:pt>
                <c:pt idx="4">
                  <c:v>3.95</c:v>
                </c:pt>
                <c:pt idx="5">
                  <c:v>3.95</c:v>
                </c:pt>
                <c:pt idx="6">
                  <c:v>3.95</c:v>
                </c:pt>
                <c:pt idx="7">
                  <c:v>3.95</c:v>
                </c:pt>
                <c:pt idx="8">
                  <c:v>3.95</c:v>
                </c:pt>
                <c:pt idx="9">
                  <c:v>3.95</c:v>
                </c:pt>
                <c:pt idx="10">
                  <c:v>3.95</c:v>
                </c:pt>
                <c:pt idx="11">
                  <c:v>4.0599999999999996</c:v>
                </c:pt>
                <c:pt idx="12">
                  <c:v>4.5599999999999996</c:v>
                </c:pt>
                <c:pt idx="13">
                  <c:v>4.67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5-23BF-42C6-A04D-B5B5481C9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9602832"/>
        <c:axId val="539604144"/>
      </c:scatterChart>
      <c:valAx>
        <c:axId val="539602832"/>
        <c:scaling>
          <c:orientation val="minMax"/>
          <c:max val="2026"/>
          <c:min val="20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4144"/>
        <c:crosses val="autoZero"/>
        <c:crossBetween val="midCat"/>
        <c:majorUnit val="1"/>
      </c:valAx>
      <c:valAx>
        <c:axId val="539604144"/>
        <c:scaling>
          <c:orientation val="minMax"/>
          <c:min val="2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9602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9.6937973899095947E-2"/>
          <c:y val="5.6975270669291339E-2"/>
          <c:w val="0.31654071886847479"/>
          <c:h val="0.15396222933070866"/>
        </c:manualLayout>
      </c:layout>
      <c:overlay val="0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 b="1"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Sorghum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Price Figures'!$H$1</c:f>
              <c:strCache>
                <c:ptCount val="1"/>
                <c:pt idx="0">
                  <c:v>Sorghum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075098DE-B7F6-4A2C-9B26-EA91BEE50555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66052866443906"/>
                      <c:h val="0.133770308654623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F2C-4F8F-93C8-7F9A00F840D8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63238476433732"/>
                      <c:h val="0.13377030865462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F2C-4F8F-93C8-7F9A00F840D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DD377A7-C877-4D18-9344-187C5146A9BB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66052866443906"/>
                      <c:h val="0.133770308654623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F2C-4F8F-93C8-7F9A00F840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Price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Price Figures'!$H$2:$H$4</c:f>
              <c:numCache>
                <c:formatCode>0.00</c:formatCode>
                <c:ptCount val="3"/>
                <c:pt idx="0">
                  <c:v>4.5</c:v>
                </c:pt>
                <c:pt idx="1">
                  <c:v>4.67</c:v>
                </c:pt>
                <c:pt idx="2">
                  <c:v>4.7699999999999996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F2C-4F8F-93C8-7F9A00F840D8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Sunflower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Figures'!$I$1</c:f>
              <c:strCache>
                <c:ptCount val="1"/>
                <c:pt idx="0">
                  <c:v>Sunflowers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A546E4EC-4CA6-4C89-8C3E-BC17030DB593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244835017947197"/>
                      <c:h val="0.1990130362151591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160-46FC-A957-6622E39BAE9B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331636667660756"/>
                      <c:h val="0.1990130362151591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160-46FC-A957-6622E39BAE9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61FEA24-B80C-4AC2-A463-E75D5208F712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244835017947197"/>
                      <c:h val="0.1990130362151591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160-46FC-A957-6622E39BAE9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Figures'!$I$2:$I$4</c:f>
              <c:numCache>
                <c:formatCode>0.00</c:formatCode>
                <c:ptCount val="3"/>
                <c:pt idx="0">
                  <c:v>24.7</c:v>
                </c:pt>
                <c:pt idx="1">
                  <c:v>23.75</c:v>
                </c:pt>
                <c:pt idx="2">
                  <c:v>22.608000000000001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160-46FC-A957-6622E39BAE9B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Price Figures'!$G$1</c:f>
              <c:strCache>
                <c:ptCount val="1"/>
                <c:pt idx="0">
                  <c:v>Barley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0F53304D-D760-45BF-9B1A-C8DEAC47B18C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569644175905097"/>
                      <c:h val="0.134995200356571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542-4394-BEBC-9ADC6C3946BE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0290656717752"/>
                      <c:h val="0.134995200356571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542-4394-BEBC-9ADC6C3946BE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rgbClr val="92D05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569644175905097"/>
                      <c:h val="0.1349952003565710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D542-4394-BEBC-9ADC6C3946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Price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Price Figures'!$G$2:$G$4</c:f>
              <c:numCache>
                <c:formatCode>0.00</c:formatCode>
                <c:ptCount val="3"/>
                <c:pt idx="0">
                  <c:v>5.7</c:v>
                </c:pt>
                <c:pt idx="1">
                  <c:v>5.58</c:v>
                </c:pt>
                <c:pt idx="2">
                  <c:v>5.7869999999999999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542-4394-BEBC-9ADC6C3946BE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88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C00000"/>
                </a:solidFill>
              </a:rPr>
              <a:t>Sorghum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88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'2026 Price Figures'!$H$1</c:f>
              <c:strCache>
                <c:ptCount val="1"/>
                <c:pt idx="0">
                  <c:v>Sorghum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075098DE-B7F6-4A2C-9B26-EA91BEE50555}" type="YVALUE">
                      <a:rPr lang="en-US">
                        <a:solidFill>
                          <a:srgbClr val="00B0F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66052866443906"/>
                      <c:h val="0.133770308654623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13C9-44FD-B66D-1F359E95E412}"/>
                </c:ext>
              </c:extLst>
            </c:dLbl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63238476433732"/>
                      <c:h val="0.133770308654623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3C9-44FD-B66D-1F359E95E41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DD377A7-C877-4D18-9344-187C5146A9BB}" type="YVALUE">
                      <a:rPr lang="en-US">
                        <a:solidFill>
                          <a:srgbClr val="92D050"/>
                        </a:solidFill>
                      </a:rPr>
                      <a:pPr/>
                      <a:t>[Y 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666052866443906"/>
                      <c:h val="0.133770308654623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3C9-44FD-B66D-1F359E95E4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'2026 Price Figures'!$B$2:$B$4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xVal>
          <c:yVal>
            <c:numRef>
              <c:f>'2026 Price Figures'!$H$2:$H$4</c:f>
              <c:numCache>
                <c:formatCode>0.00</c:formatCode>
                <c:ptCount val="3"/>
                <c:pt idx="0">
                  <c:v>4.5</c:v>
                </c:pt>
                <c:pt idx="1">
                  <c:v>4.67</c:v>
                </c:pt>
                <c:pt idx="2">
                  <c:v>4.7699999999999996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3C9-44FD-B66D-1F359E95E412}"/>
            </c:ext>
          </c:extLst>
        </c:ser>
        <c:dLbls>
          <c:dLblPos val="r"/>
          <c:showLegendKey val="0"/>
          <c:showVal val="1"/>
          <c:showCatName val="0"/>
          <c:showSerName val="0"/>
          <c:showPercent val="0"/>
          <c:showBubbleSize val="0"/>
        </c:dLbls>
        <c:axId val="1699420687"/>
        <c:axId val="1699415887"/>
      </c:scatterChart>
      <c:valAx>
        <c:axId val="1699420687"/>
        <c:scaling>
          <c:orientation val="minMax"/>
          <c:max val="0.5"/>
          <c:min val="-5.000000000000001E-2"/>
        </c:scaling>
        <c:delete val="1"/>
        <c:axPos val="b"/>
        <c:numFmt formatCode="General" sourceLinked="1"/>
        <c:majorTickMark val="none"/>
        <c:minorTickMark val="none"/>
        <c:tickLblPos val="nextTo"/>
        <c:crossAx val="1699415887"/>
        <c:crosses val="autoZero"/>
        <c:crossBetween val="midCat"/>
      </c:valAx>
      <c:valAx>
        <c:axId val="1699415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420687"/>
        <c:crosses val="autoZero"/>
        <c:crossBetween val="midCat"/>
        <c:majorUnit val="6.0000000000000012E-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D515E-9C1E-4446-B506-E85D001AE6A5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E15EB-B9AF-4DDA-99E5-D6E4F1498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993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A120936A-18D3-42BE-AE22-3498E0B7445A}" type="slidenum">
              <a:rPr lang="en-US" smtClean="0">
                <a:latin typeface="Arial" charset="0"/>
              </a:rPr>
              <a:pPr/>
              <a:t>1</a:t>
            </a:fld>
            <a:endParaRPr lang="en-US">
              <a:latin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4813" y="696913"/>
            <a:ext cx="6197600" cy="34861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22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14400" y="339883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6FEB6-A3F5-4646-AF63-E762ABB9F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3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9B6FA-136E-4839-98E8-C9FE6C926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55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975784" y="4598989"/>
            <a:ext cx="104648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64E2D-69CE-452C-A6E6-C3B7DBF74F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025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B3464-4E57-4877-AB1D-CADE0DE9F1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0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5400000">
            <a:off x="3742796" y="4045480"/>
            <a:ext cx="470852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84A74-4932-46B6-939B-A86B5C6773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643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D8ED8-A3B2-4E25-9E53-DFD7F2F594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18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A657B-9222-477A-8F15-566820C28B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12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5400000">
            <a:off x="911754" y="3580343"/>
            <a:ext cx="5578475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53F146-54C3-446C-9748-5154BDAE1D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82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6103F-AFDD-4D7D-A5A7-3220C097A5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091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0E16C-5F2A-4F83-9FCC-5E77E90FA8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09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3B058-01C0-4B67-82BB-2FE317BBA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2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9051"/>
            <a:ext cx="3860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9051"/>
            <a:ext cx="54864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9051"/>
            <a:ext cx="14224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71A762-186E-4F6D-9184-551C9397F4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14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182563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dmitchell@wisc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aae.wisc.edu/pdmitchell/extension/arc-plc-signup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sa.usda.gov/documents/arcco-2026-data-2026-01-16" TargetMode="External"/><Relationship Id="rId2" Type="http://schemas.openxmlformats.org/officeDocument/2006/relationships/hyperlink" Target="https://aae.wisc.edu/pdmitchell/wp-content/uploads/sites/15/2026/09/2026-Price-County-Data-Post.xls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da.gov/about-usda/general-information/staff-offices/office-chief-economist/commodity-markets/wasde-report" TargetMode="External"/><Relationship Id="rId2" Type="http://schemas.openxmlformats.org/officeDocument/2006/relationships/hyperlink" Target="https://www.fsa.usda.gov/documents/2026-erp-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da.gov/about-usda/general-information/staff-offices/office-chief-economist/commodity-markets/wasde-report" TargetMode="External"/><Relationship Id="rId2" Type="http://schemas.openxmlformats.org/officeDocument/2006/relationships/hyperlink" Target="https://www.fsa.usda.gov/documents/2026-erp-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da.gov/about-usda/general-information/staff-offices/office-chief-economist/commodity-markets/wasde-report" TargetMode="External"/><Relationship Id="rId2" Type="http://schemas.openxmlformats.org/officeDocument/2006/relationships/hyperlink" Target="https://www.fsa.usda.gov/documents/2026-erp-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fsa.usda.gov/documents/2026-arc-co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da.gov/about-usda/general-information/staff-offices/office-chief-economist/commodity-markets/wasde-report" TargetMode="External"/><Relationship Id="rId2" Type="http://schemas.openxmlformats.org/officeDocument/2006/relationships/hyperlink" Target="https://www.fsa.usda.gov/documents/2026-erp-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fsa.usda.gov/documents/2026-arc-co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914400" y="838201"/>
            <a:ext cx="10464800" cy="246062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cap="small" dirty="0">
                <a:solidFill>
                  <a:schemeClr val="accent1"/>
                </a:solidFill>
              </a:rPr>
              <a:t>2026 ARC and PLC Signup </a:t>
            </a:r>
            <a:br>
              <a:rPr lang="en-US" sz="4800" cap="small" dirty="0">
                <a:solidFill>
                  <a:schemeClr val="accent1"/>
                </a:solidFill>
              </a:rPr>
            </a:br>
            <a:r>
              <a:rPr lang="en-US" sz="4800" cap="small" dirty="0">
                <a:solidFill>
                  <a:schemeClr val="accent1"/>
                </a:solidFill>
              </a:rPr>
              <a:t>Recommendations for Wisconsin Farmers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505200"/>
            <a:ext cx="9220200" cy="3124200"/>
          </a:xfrm>
        </p:spPr>
        <p:txBody>
          <a:bodyPr rtlCol="0"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Dr. Paul D. Mitchell</a:t>
            </a:r>
          </a:p>
          <a:p>
            <a:r>
              <a:rPr lang="en-US" dirty="0">
                <a:solidFill>
                  <a:schemeClr val="tx1"/>
                </a:solidFill>
              </a:rPr>
              <a:t>Professor of Agricultural and Applied Economics</a:t>
            </a:r>
          </a:p>
          <a:p>
            <a:r>
              <a:rPr lang="en-US" dirty="0">
                <a:solidFill>
                  <a:schemeClr val="tx1"/>
                </a:solidFill>
              </a:rPr>
              <a:t>Extension State Specialist in Cropping Systems Management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October 12, 2026</a:t>
            </a:r>
          </a:p>
          <a:p>
            <a:r>
              <a:rPr lang="en-US" sz="2800" dirty="0">
                <a:solidFill>
                  <a:schemeClr val="tx1"/>
                </a:solidFill>
              </a:rPr>
              <a:t>608-320-1162	</a:t>
            </a:r>
            <a:r>
              <a:rPr lang="en-US" sz="2800" dirty="0">
                <a:solidFill>
                  <a:schemeClr val="tx1"/>
                </a:solidFill>
                <a:hlinkClick r:id="rId3"/>
              </a:rPr>
              <a:t>pdmitchell@wisc.edu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  <a:p>
            <a:r>
              <a:rPr lang="en-US" sz="2800" dirty="0">
                <a:hlinkClick r:id="rId4"/>
              </a:rPr>
              <a:t>https://aae.wisc.edu/pdmitchell/extension/arc-plc-signup/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C188E8-9B7E-4522-96CD-BFD4A5087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3742" y="3593267"/>
            <a:ext cx="3325458" cy="33687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6C5480B-D707-DFD9-31CE-E865A3B09E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999" y="4025966"/>
            <a:ext cx="2279264" cy="6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382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86DE2-25A9-422C-8959-FBFF149E5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Topics Covered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FF080-D8CE-478D-9B4E-3807AFAAD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Part 1: Introduction and Clarifications for 2026</a:t>
            </a:r>
          </a:p>
          <a:p>
            <a:r>
              <a:rPr lang="en-US" sz="2800" dirty="0"/>
              <a:t>Part 2: Recommendations for Corn, Soybeans, Wheat, and Oats</a:t>
            </a:r>
          </a:p>
          <a:p>
            <a:r>
              <a:rPr lang="en-US" sz="2800" dirty="0"/>
              <a:t>Part 3: Recommendations for Barley, Sunflowers, and Sorghum</a:t>
            </a:r>
          </a:p>
          <a:p>
            <a:endParaRPr lang="en-US" sz="2800" dirty="0"/>
          </a:p>
          <a:p>
            <a:r>
              <a:rPr lang="en-US" sz="2800" dirty="0"/>
              <a:t>Not Covered</a:t>
            </a:r>
          </a:p>
          <a:p>
            <a:pPr lvl="1"/>
            <a:r>
              <a:rPr lang="en-US" sz="2800" dirty="0"/>
              <a:t>Recommendations for ARC-IC</a:t>
            </a:r>
          </a:p>
          <a:p>
            <a:pPr lvl="1"/>
            <a:r>
              <a:rPr lang="en-US" sz="2800" dirty="0"/>
              <a:t>SCO and ECO crop insurance options</a:t>
            </a:r>
          </a:p>
          <a:p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12B6C8-C37C-9805-2C64-D6B64A9C44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5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0D6ED-168D-8CBF-EC17-B5876AC7A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B3CD7-B4AA-EF01-28AD-19066A5D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Clarifications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2F0010-54B5-5C98-322A-62153BABE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2025 Crop Year</a:t>
            </a:r>
          </a:p>
          <a:p>
            <a:r>
              <a:rPr lang="en-US" dirty="0"/>
              <a:t>Signed up by April 15, 2025 (late): You chose ARC-CO or PLC</a:t>
            </a:r>
          </a:p>
          <a:p>
            <a:r>
              <a:rPr lang="en-US" dirty="0"/>
              <a:t>July 4, 2025: OBBB: Farmers to receive maximum of ARC-CO and PLC</a:t>
            </a:r>
          </a:p>
          <a:p>
            <a:r>
              <a:rPr lang="en-US" dirty="0"/>
              <a:t>2025 payments coming in October of 2026</a:t>
            </a:r>
          </a:p>
          <a:p>
            <a:pPr marL="0" indent="0">
              <a:buNone/>
            </a:pPr>
            <a:r>
              <a:rPr lang="en-US" b="1" u="sng" dirty="0"/>
              <a:t>2026 Crop Year</a:t>
            </a:r>
          </a:p>
          <a:p>
            <a:r>
              <a:rPr lang="en-US" dirty="0"/>
              <a:t>Signup deadline normally March 15, 2026, but </a:t>
            </a:r>
            <a:r>
              <a:rPr lang="en-US" sz="2400" b="1" dirty="0">
                <a:solidFill>
                  <a:srgbClr val="C00000"/>
                </a:solidFill>
              </a:rPr>
              <a:t>Delayed to add Base Acres</a:t>
            </a:r>
          </a:p>
          <a:p>
            <a:r>
              <a:rPr lang="en-US" dirty="0"/>
              <a:t>Signup opened Sep 16, 2026, </a:t>
            </a:r>
            <a:r>
              <a:rPr lang="en-US" u="sng" dirty="0"/>
              <a:t>Deadline is Dec 11, 2026</a:t>
            </a:r>
          </a:p>
          <a:p>
            <a:r>
              <a:rPr lang="en-US" dirty="0"/>
              <a:t>Payments if due will come in October of 2027</a:t>
            </a:r>
          </a:p>
          <a:p>
            <a:pPr marL="0" indent="0">
              <a:buNone/>
            </a:pPr>
            <a:r>
              <a:rPr lang="en-US" b="1" u="sng" dirty="0"/>
              <a:t>2027 Crop Year</a:t>
            </a:r>
          </a:p>
          <a:p>
            <a:r>
              <a:rPr lang="en-US" dirty="0"/>
              <a:t>Signup runs Nov 2, 2026 until March 15, 2027</a:t>
            </a:r>
          </a:p>
          <a:p>
            <a:r>
              <a:rPr lang="en-US" dirty="0"/>
              <a:t>Payments if due will come in October of 2028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846257-A6E8-26F4-5532-310130656C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380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94D96-DA49-42BD-ACE5-ACB9F554C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C5050C"/>
                </a:solidFill>
              </a:rPr>
              <a:t>ARC and PLC Signup Deadline: </a:t>
            </a:r>
            <a:r>
              <a:rPr lang="en-US" sz="3600" u="sng" dirty="0">
                <a:solidFill>
                  <a:srgbClr val="C5050C"/>
                </a:solidFill>
              </a:rPr>
              <a:t>Dec 11, 2026</a:t>
            </a:r>
            <a:endParaRPr lang="en-US" sz="3600" dirty="0">
              <a:solidFill>
                <a:srgbClr val="C5050C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BB1F7-5D4C-4B1F-9C0B-1526CD677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1125200" cy="4876800"/>
          </a:xfrm>
        </p:spPr>
        <p:txBody>
          <a:bodyPr/>
          <a:lstStyle/>
          <a:p>
            <a:r>
              <a:rPr lang="en-US" sz="2800" dirty="0"/>
              <a:t>Farmers choose PLC or ARC-CO (or ARC-IC) for their base acres</a:t>
            </a:r>
          </a:p>
          <a:p>
            <a:pPr lvl="1"/>
            <a:r>
              <a:rPr lang="en-US" sz="2400" dirty="0"/>
              <a:t>Can now buy SCO crop insurance option if choose ARC-CO</a:t>
            </a:r>
          </a:p>
          <a:p>
            <a:r>
              <a:rPr lang="en-US" sz="2800" dirty="0"/>
              <a:t>Can mix and match across farms and crops</a:t>
            </a:r>
          </a:p>
          <a:p>
            <a:pPr lvl="1"/>
            <a:r>
              <a:rPr lang="en-US" sz="2400" dirty="0"/>
              <a:t>Use PLC for your corn base and ARC-CO for your soybean base</a:t>
            </a:r>
          </a:p>
          <a:p>
            <a:pPr lvl="1"/>
            <a:r>
              <a:rPr lang="en-US" sz="2400" dirty="0"/>
              <a:t>Use PLC for corn base on one farm, ARC-CO for corn base on another</a:t>
            </a:r>
          </a:p>
          <a:p>
            <a:r>
              <a:rPr lang="en-US" sz="2800" dirty="0"/>
              <a:t>Current signup is only for </a:t>
            </a:r>
            <a:r>
              <a:rPr lang="en-US" sz="2800" u="sng" dirty="0"/>
              <a:t>2026</a:t>
            </a:r>
            <a:r>
              <a:rPr lang="en-US" sz="2800" dirty="0"/>
              <a:t> crops</a:t>
            </a:r>
          </a:p>
          <a:p>
            <a:pPr lvl="1"/>
            <a:r>
              <a:rPr lang="en-US" sz="2800" dirty="0"/>
              <a:t>Payments based on marketing year average prices</a:t>
            </a:r>
          </a:p>
          <a:p>
            <a:pPr lvl="2"/>
            <a:r>
              <a:rPr lang="en-US" sz="2400" dirty="0"/>
              <a:t>Corn and Soybeans: Sep 1, 2026 to Aug 31, 2027</a:t>
            </a:r>
          </a:p>
          <a:p>
            <a:pPr lvl="2"/>
            <a:r>
              <a:rPr lang="en-US" sz="2400" dirty="0"/>
              <a:t>Wheat and Oats: June 1, 2026 to May 31, 2027</a:t>
            </a:r>
          </a:p>
          <a:p>
            <a:pPr lvl="1"/>
            <a:r>
              <a:rPr lang="en-US" sz="2800" dirty="0"/>
              <a:t>Payments, if triggered, will be made in Oct of </a:t>
            </a:r>
            <a:r>
              <a:rPr lang="en-US" sz="2800" u="sng" dirty="0"/>
              <a:t>2027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A8B216-F958-2314-B6B2-1B3F83CC64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12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ADD36-E68B-409E-A3EA-1A60D3B02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ARC and PLC: Reminder of how they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6C570-43D3-4A28-A3AC-87C0EAECF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0"/>
            <a:ext cx="11303479" cy="4876800"/>
          </a:xfrm>
        </p:spPr>
        <p:txBody>
          <a:bodyPr/>
          <a:lstStyle/>
          <a:p>
            <a:r>
              <a:rPr lang="en-US" sz="2800" dirty="0"/>
              <a:t>PLC: Pays if the </a:t>
            </a:r>
            <a:r>
              <a:rPr lang="en-US" sz="2800" u="sng" dirty="0"/>
              <a:t>national</a:t>
            </a:r>
            <a:r>
              <a:rPr lang="en-US" sz="2800" dirty="0"/>
              <a:t> marketing year average price falls below the Effective Reference Price (PLC Trigger)</a:t>
            </a:r>
          </a:p>
          <a:p>
            <a:pPr lvl="1"/>
            <a:r>
              <a:rPr lang="en-US" sz="2600" dirty="0"/>
              <a:t>85% X Base Acres X Program Yield X PLC Payment Rate</a:t>
            </a:r>
          </a:p>
          <a:p>
            <a:r>
              <a:rPr lang="en-US" sz="2800" dirty="0"/>
              <a:t>ARC: Pays if actual </a:t>
            </a:r>
            <a:r>
              <a:rPr lang="en-US" sz="2800" u="sng" dirty="0"/>
              <a:t>county</a:t>
            </a:r>
            <a:r>
              <a:rPr lang="en-US" sz="2800" dirty="0"/>
              <a:t> revenue below county revenue guarantee</a:t>
            </a:r>
          </a:p>
          <a:p>
            <a:pPr lvl="1"/>
            <a:r>
              <a:rPr lang="en-US" sz="2600" dirty="0"/>
              <a:t>County Revenue Guarantee = </a:t>
            </a:r>
            <a:r>
              <a:rPr lang="en-US" sz="2600" b="1" u="sng" dirty="0">
                <a:solidFill>
                  <a:srgbClr val="C00000"/>
                </a:solidFill>
              </a:rPr>
              <a:t>90%</a:t>
            </a:r>
            <a:r>
              <a:rPr lang="en-US" sz="2600" dirty="0"/>
              <a:t> of Benchmark Price X County Benchmark Yield</a:t>
            </a:r>
          </a:p>
          <a:p>
            <a:pPr lvl="1"/>
            <a:r>
              <a:rPr lang="en-US" sz="2600" dirty="0"/>
              <a:t>Actual County Revenue = National MYA Price X FSA County Yield</a:t>
            </a:r>
          </a:p>
          <a:p>
            <a:pPr lvl="1"/>
            <a:r>
              <a:rPr lang="en-US" sz="2600" dirty="0"/>
              <a:t>85% X Base Acres X ARC Payment Rate</a:t>
            </a:r>
          </a:p>
          <a:p>
            <a:pPr lvl="1"/>
            <a:r>
              <a:rPr lang="en-US" sz="2600" dirty="0"/>
              <a:t>Database of county yields and guarantees: </a:t>
            </a:r>
          </a:p>
          <a:p>
            <a:pPr lvl="1"/>
            <a:r>
              <a:rPr lang="en-US" sz="1600" dirty="0"/>
              <a:t>Wisconsin: </a:t>
            </a:r>
            <a:r>
              <a:rPr lang="en-US" sz="1600" dirty="0">
                <a:hlinkClick r:id="rId2"/>
              </a:rPr>
              <a:t>https://aae.wisc.edu/pdmitchell/wp-content/uploads/sites/15/2026/09/2026-Price-County-Data-Post.xlsx</a:t>
            </a:r>
            <a:r>
              <a:rPr lang="en-US" sz="1600" dirty="0"/>
              <a:t> </a:t>
            </a:r>
          </a:p>
          <a:p>
            <a:pPr lvl="1"/>
            <a:r>
              <a:rPr lang="en-US" sz="1600" dirty="0"/>
              <a:t>All US Counties and Crops: </a:t>
            </a:r>
            <a:r>
              <a:rPr lang="en-US" sz="1600" dirty="0">
                <a:hlinkClick r:id="rId3"/>
              </a:rPr>
              <a:t>https://www.fsa.usda.gov/documents/arcco-2026-data-2026-01-16</a:t>
            </a:r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D81769-6DF8-397D-E1E4-A32C742FAC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54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AA5B5-C681-2CFB-D25A-30DBEAD2F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ARC Price Trigger and ARC Yield Trigger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FFDC2-4306-D8E0-A4F9-DC22366EA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0"/>
            <a:ext cx="11099181" cy="4876800"/>
          </a:xfrm>
        </p:spPr>
        <p:txBody>
          <a:bodyPr/>
          <a:lstStyle/>
          <a:p>
            <a:r>
              <a:rPr lang="en-US" sz="2800" b="1" u="sng" dirty="0"/>
              <a:t>ARC Price Trigger</a:t>
            </a:r>
            <a:r>
              <a:rPr lang="en-US" sz="2800" b="1" dirty="0"/>
              <a:t>: </a:t>
            </a:r>
            <a:r>
              <a:rPr lang="en-US" sz="2800" dirty="0"/>
              <a:t>Fix County Yield at its average (Benchmark Yield) and look at the Price needed to trigger an ARC payment</a:t>
            </a:r>
          </a:p>
          <a:p>
            <a:pPr lvl="1"/>
            <a:r>
              <a:rPr lang="en-US" sz="2800" dirty="0"/>
              <a:t>Price that triggers ARC payment </a:t>
            </a:r>
            <a:r>
              <a:rPr lang="en-US" sz="2800" u="sng" dirty="0"/>
              <a:t>if county yield equals Benchmark</a:t>
            </a:r>
          </a:p>
          <a:p>
            <a:pPr marL="274637" lvl="1" indent="0">
              <a:buNone/>
            </a:pPr>
            <a:r>
              <a:rPr lang="en-US" sz="2800" dirty="0"/>
              <a:t>  = 90% of the ARC Benchmark Price</a:t>
            </a:r>
          </a:p>
          <a:p>
            <a:r>
              <a:rPr lang="en-US" sz="2800" b="1" u="sng" dirty="0"/>
              <a:t>ARC Yield Trigger</a:t>
            </a:r>
            <a:r>
              <a:rPr lang="en-US" sz="2800" b="1" dirty="0"/>
              <a:t>: </a:t>
            </a:r>
            <a:r>
              <a:rPr lang="en-US" sz="2800" dirty="0"/>
              <a:t>Fix Price at the Projected Price and calculate the % County Yield change needed to trigger an ARC payment</a:t>
            </a:r>
          </a:p>
          <a:p>
            <a:pPr lvl="1"/>
            <a:r>
              <a:rPr lang="en-US" sz="2800" dirty="0"/>
              <a:t>County Yield % change from County Benchmark Yield that triggers ARC payments </a:t>
            </a:r>
            <a:r>
              <a:rPr lang="en-US" sz="2800" u="sng" dirty="0"/>
              <a:t>if price equals the Projected Price</a:t>
            </a:r>
          </a:p>
          <a:p>
            <a:pPr marL="274637" lvl="1" indent="0">
              <a:buNone/>
            </a:pPr>
            <a:r>
              <a:rPr lang="en-US" sz="2800" dirty="0"/>
              <a:t>  = 90% X (Benchmark Price / Projected Price) – 100%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76D787-F0C6-F6A5-7ED6-282235B070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325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DDE3E-9773-C747-ECAE-C21F17A5D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ARC and PLC Recommendations for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E9681-1DBD-A59C-843C-E99699650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For 2026: ARC-CO for Corn, Soybeans &amp; Oats and PLC for Wheat </a:t>
            </a:r>
          </a:p>
          <a:p>
            <a:r>
              <a:rPr lang="en-US" b="1" dirty="0">
                <a:solidFill>
                  <a:srgbClr val="C00000"/>
                </a:solidFill>
              </a:rPr>
              <a:t>For 2026: ARC-CO for Barley, Sunflower Seed, and Sorghum</a:t>
            </a:r>
          </a:p>
          <a:p>
            <a:r>
              <a:rPr lang="en-US" dirty="0"/>
              <a:t>Starting in 2026, can choose ARC-CO and buy SCO crop insurance option</a:t>
            </a:r>
          </a:p>
          <a:p>
            <a:r>
              <a:rPr lang="en-US" dirty="0"/>
              <a:t>You have until </a:t>
            </a:r>
            <a:r>
              <a:rPr lang="en-US" b="1" u="sng" dirty="0"/>
              <a:t>Dec 11</a:t>
            </a:r>
            <a:r>
              <a:rPr lang="en-US" b="1" u="sng" baseline="30000" dirty="0"/>
              <a:t>th</a:t>
            </a:r>
            <a:r>
              <a:rPr lang="en-US" dirty="0"/>
              <a:t> to make your election</a:t>
            </a:r>
          </a:p>
          <a:p>
            <a:r>
              <a:rPr lang="en-US" dirty="0"/>
              <a:t>2025 elections do not transfer automatically: </a:t>
            </a:r>
            <a:r>
              <a:rPr lang="en-US" b="1" dirty="0">
                <a:solidFill>
                  <a:srgbClr val="C00000"/>
                </a:solidFill>
              </a:rPr>
              <a:t>File the 2026 election form!!! </a:t>
            </a:r>
          </a:p>
          <a:p>
            <a:pPr lvl="1"/>
            <a:r>
              <a:rPr lang="en-US" sz="2400" dirty="0"/>
              <a:t>You can update before deadline if you change your mind </a:t>
            </a:r>
          </a:p>
          <a:p>
            <a:pPr lvl="1"/>
            <a:r>
              <a:rPr lang="en-US" sz="2400" dirty="0"/>
              <a:t>I will monitor conditions and update my recommendations as the sign-up period progresses, but I do not anticipate changing my recommendations</a:t>
            </a:r>
          </a:p>
          <a:p>
            <a:pPr lvl="1"/>
            <a:r>
              <a:rPr lang="en-US" sz="2400" dirty="0"/>
              <a:t>You may have more base acres</a:t>
            </a:r>
          </a:p>
          <a:p>
            <a:r>
              <a:rPr lang="en-US" dirty="0"/>
              <a:t>All producers with interest in the cropland must sign, like in past years</a:t>
            </a:r>
          </a:p>
          <a:p>
            <a:r>
              <a:rPr lang="en-US" dirty="0"/>
              <a:t>Contact your local office for paperwork options: in-person and online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C6656D-8F96-B536-F5F6-66DCB1F1C6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170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4C80C-BE0E-1E78-ACC5-81A08CCA8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A58D9-AF4D-8F5E-B66E-E571097F5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C5050C"/>
                </a:solidFill>
              </a:rPr>
              <a:t>2026</a:t>
            </a:r>
            <a:r>
              <a:rPr lang="en-US" dirty="0">
                <a:solidFill>
                  <a:srgbClr val="C5050C"/>
                </a:solidFill>
              </a:rPr>
              <a:t> Effective Reference Prices and Projected Prices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89CC12C-6992-61CF-2727-FC9C1A5F7F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9165349"/>
              </p:ext>
            </p:extLst>
          </p:nvPr>
        </p:nvGraphicFramePr>
        <p:xfrm>
          <a:off x="609597" y="1676400"/>
          <a:ext cx="6831727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149">
                  <a:extLst>
                    <a:ext uri="{9D8B030D-6E8A-4147-A177-3AD203B41FA5}">
                      <a16:colId xmlns:a16="http://schemas.microsoft.com/office/drawing/2014/main" val="492985030"/>
                    </a:ext>
                  </a:extLst>
                </a:gridCol>
                <a:gridCol w="2900855">
                  <a:extLst>
                    <a:ext uri="{9D8B030D-6E8A-4147-A177-3AD203B41FA5}">
                      <a16:colId xmlns:a16="http://schemas.microsoft.com/office/drawing/2014/main" val="3476686634"/>
                    </a:ext>
                  </a:extLst>
                </a:gridCol>
                <a:gridCol w="2156723">
                  <a:extLst>
                    <a:ext uri="{9D8B030D-6E8A-4147-A177-3AD203B41FA5}">
                      <a16:colId xmlns:a16="http://schemas.microsoft.com/office/drawing/2014/main" val="2248539884"/>
                    </a:ext>
                  </a:extLst>
                </a:gridCol>
              </a:tblGrid>
              <a:tr h="416560"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r>
                        <a:rPr lang="en-US" sz="28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2026 Effective Reference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Projected 2026 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82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Corn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$4.42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$4.70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82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Soybeans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$10.71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$12.00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0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Wheat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$6.35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$6.30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Oats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$3.05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$3.35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64959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8D9C572-CCC2-F3F3-C74F-AC146AEEF7B2}"/>
              </a:ext>
            </a:extLst>
          </p:cNvPr>
          <p:cNvSpPr txBox="1">
            <a:spLocks/>
          </p:cNvSpPr>
          <p:nvPr/>
        </p:nvSpPr>
        <p:spPr bwMode="auto">
          <a:xfrm>
            <a:off x="609597" y="4693920"/>
            <a:ext cx="10972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Effective Reference Prices: </a:t>
            </a:r>
            <a:r>
              <a:rPr lang="en-US" sz="1600" dirty="0">
                <a:hlinkClick r:id="rId2"/>
              </a:rPr>
              <a:t>https://www.fsa.usda.gov/documents/2026-erp-pdf</a:t>
            </a:r>
            <a:r>
              <a:rPr lang="en-US" sz="1600" dirty="0"/>
              <a:t> </a:t>
            </a:r>
          </a:p>
          <a:p>
            <a:r>
              <a:rPr lang="en-US" sz="1600" dirty="0"/>
              <a:t>Projected 2026 Farm Prices: WASDE </a:t>
            </a:r>
            <a:r>
              <a:rPr lang="en-US" sz="1600" b="1" dirty="0">
                <a:solidFill>
                  <a:srgbClr val="C00000"/>
                </a:solidFill>
              </a:rPr>
              <a:t>(Oct 9, 2026)</a:t>
            </a:r>
          </a:p>
          <a:p>
            <a:r>
              <a:rPr lang="en-US" sz="1500" dirty="0">
                <a:hlinkClick r:id="rId3"/>
              </a:rPr>
              <a:t>https://www.usda.gov/about-usda/general-information/staff-offices/office-chief-economist/commodity-markets/wasde-report</a:t>
            </a:r>
            <a:endParaRPr lang="en-US" sz="1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D398C2-33FA-9C99-49B5-32BD08938557}"/>
              </a:ext>
            </a:extLst>
          </p:cNvPr>
          <p:cNvSpPr txBox="1"/>
          <p:nvPr/>
        </p:nvSpPr>
        <p:spPr>
          <a:xfrm>
            <a:off x="2402665" y="1308408"/>
            <a:ext cx="2894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PLC Trigger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83FE07-AFCD-E6B9-4327-A2B71E7EB2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044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5F83-1C3B-7474-CC2B-27140DEFF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674D2-2D29-24D0-E9DF-756395121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C5050C"/>
                </a:solidFill>
              </a:rPr>
              <a:t>2026</a:t>
            </a:r>
            <a:r>
              <a:rPr lang="en-US" dirty="0">
                <a:solidFill>
                  <a:srgbClr val="C5050C"/>
                </a:solidFill>
              </a:rPr>
              <a:t> Effective Reference Prices and Projected Prices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96A6E8B-B912-4926-497D-899C0300ED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368098"/>
              </p:ext>
            </p:extLst>
          </p:nvPr>
        </p:nvGraphicFramePr>
        <p:xfrm>
          <a:off x="609597" y="1676400"/>
          <a:ext cx="10892923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149">
                  <a:extLst>
                    <a:ext uri="{9D8B030D-6E8A-4147-A177-3AD203B41FA5}">
                      <a16:colId xmlns:a16="http://schemas.microsoft.com/office/drawing/2014/main" val="492985030"/>
                    </a:ext>
                  </a:extLst>
                </a:gridCol>
                <a:gridCol w="2900855">
                  <a:extLst>
                    <a:ext uri="{9D8B030D-6E8A-4147-A177-3AD203B41FA5}">
                      <a16:colId xmlns:a16="http://schemas.microsoft.com/office/drawing/2014/main" val="3476686634"/>
                    </a:ext>
                  </a:extLst>
                </a:gridCol>
                <a:gridCol w="2156723">
                  <a:extLst>
                    <a:ext uri="{9D8B030D-6E8A-4147-A177-3AD203B41FA5}">
                      <a16:colId xmlns:a16="http://schemas.microsoft.com/office/drawing/2014/main" val="2248539884"/>
                    </a:ext>
                  </a:extLst>
                </a:gridCol>
                <a:gridCol w="2017986">
                  <a:extLst>
                    <a:ext uri="{9D8B030D-6E8A-4147-A177-3AD203B41FA5}">
                      <a16:colId xmlns:a16="http://schemas.microsoft.com/office/drawing/2014/main" val="642121241"/>
                    </a:ext>
                  </a:extLst>
                </a:gridCol>
                <a:gridCol w="2043210">
                  <a:extLst>
                    <a:ext uri="{9D8B030D-6E8A-4147-A177-3AD203B41FA5}">
                      <a16:colId xmlns:a16="http://schemas.microsoft.com/office/drawing/2014/main" val="3576298322"/>
                    </a:ext>
                  </a:extLst>
                </a:gridCol>
              </a:tblGrid>
              <a:tr h="416560"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r>
                        <a:rPr lang="en-US" sz="28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2026 Effective Reference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Projected 2026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ARC Price “Trigger”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ARC Yield “Trigger”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82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Corn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$4.42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$4.70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$4.53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–3.7%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82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Soybeans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$10.71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$12.00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$10.95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–8.7%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0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Wheat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$6.35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$6.30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$6.28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–0.3%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Oats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$3.05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/>
                        <a:t>$3.35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$3.55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+5.9%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64959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D55781-0F74-6080-E8F8-918458D8B175}"/>
              </a:ext>
            </a:extLst>
          </p:cNvPr>
          <p:cNvSpPr txBox="1">
            <a:spLocks/>
          </p:cNvSpPr>
          <p:nvPr/>
        </p:nvSpPr>
        <p:spPr bwMode="auto">
          <a:xfrm>
            <a:off x="609597" y="4693920"/>
            <a:ext cx="10972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Effective Reference Prices: </a:t>
            </a:r>
            <a:r>
              <a:rPr lang="en-US" sz="1600" dirty="0">
                <a:hlinkClick r:id="rId2"/>
              </a:rPr>
              <a:t>https://www.fsa.usda.gov/documents/2026-erp-pdf</a:t>
            </a:r>
            <a:r>
              <a:rPr lang="en-US" sz="1600" dirty="0"/>
              <a:t> </a:t>
            </a:r>
          </a:p>
          <a:p>
            <a:r>
              <a:rPr lang="en-US" sz="1600" dirty="0"/>
              <a:t>Projected 2026 Farm Prices: WASDE </a:t>
            </a:r>
            <a:r>
              <a:rPr lang="en-US" sz="1600" b="1" dirty="0">
                <a:solidFill>
                  <a:srgbClr val="C00000"/>
                </a:solidFill>
              </a:rPr>
              <a:t>(Oct 9, 2026)</a:t>
            </a:r>
          </a:p>
          <a:p>
            <a:r>
              <a:rPr lang="en-US" sz="1500" dirty="0">
                <a:hlinkClick r:id="rId3"/>
              </a:rPr>
              <a:t>https://www.usda.gov/about-usda/general-information/staff-offices/office-chief-economist/commodity-markets/wasde-report</a:t>
            </a:r>
            <a:endParaRPr lang="en-US" sz="1500" dirty="0"/>
          </a:p>
          <a:p>
            <a:r>
              <a:rPr lang="en-US" sz="1600" dirty="0"/>
              <a:t>ARC Price “Trigger”: Price needed to trigger ARC payment if county yield = county benchmark</a:t>
            </a:r>
          </a:p>
          <a:p>
            <a:r>
              <a:rPr lang="en-US" sz="1600" dirty="0"/>
              <a:t>ARC Yield “Trigger”: % county yield change from county benchmark to trigger ARC payment if price = projected price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1B9799-DC0C-8363-190A-7004F7CF4E6E}"/>
              </a:ext>
            </a:extLst>
          </p:cNvPr>
          <p:cNvSpPr txBox="1"/>
          <p:nvPr/>
        </p:nvSpPr>
        <p:spPr>
          <a:xfrm>
            <a:off x="2390052" y="1308408"/>
            <a:ext cx="2900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PLC Trigger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0815F9-1F52-6B68-9131-C4F41010AF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70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A808A-52D0-60E5-14D8-593D8B3FC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AF5B5-E943-F723-85D6-E6AC31086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solidFill>
                  <a:srgbClr val="C5050C"/>
                </a:solidFill>
              </a:rPr>
              <a:t>Corn Average Prices and Effective Reference Prices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B344AA-7CB5-1EE5-41D4-A35DB29215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190242A-4B6D-48FF-99B8-73A2A580F1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4901584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4687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A916-BE8E-265C-44FD-491272CFC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53C44-6015-8A24-3452-22B343B64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8F91E3-D5BB-5D2B-4643-E9F19E7855C1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10D5E5-A2DF-4891-8089-E1802F6DE291}"/>
              </a:ext>
            </a:extLst>
          </p:cNvPr>
          <p:cNvSpPr txBox="1"/>
          <p:nvPr/>
        </p:nvSpPr>
        <p:spPr>
          <a:xfrm>
            <a:off x="3064125" y="2020322"/>
            <a:ext cx="2607821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r>
              <a:rPr lang="en-US" sz="300" b="1" dirty="0">
                <a:solidFill>
                  <a:srgbClr val="00B0F0"/>
                </a:solidFill>
              </a:rPr>
              <a:t>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r>
              <a:rPr lang="en-US" sz="2200" b="1" dirty="0">
                <a:solidFill>
                  <a:srgbClr val="00B0F0"/>
                </a:solidFill>
              </a:rPr>
              <a:t> </a:t>
            </a:r>
          </a:p>
          <a:p>
            <a:r>
              <a:rPr lang="en-US" sz="2400" b="1" dirty="0"/>
              <a:t>PLC Trigger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F4B4B-16FF-B99A-7CC2-E02571194C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1632" y="1445792"/>
            <a:ext cx="5720557" cy="48768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Recommendation: choose ARC</a:t>
            </a:r>
          </a:p>
          <a:p>
            <a:r>
              <a:rPr lang="en-US" dirty="0"/>
              <a:t>Projected Price </a:t>
            </a:r>
            <a:r>
              <a:rPr lang="en-US" sz="2400" dirty="0"/>
              <a:t>17¢ above the ARC Trigger and 28¢ above the PLC Trigger</a:t>
            </a:r>
          </a:p>
          <a:p>
            <a:r>
              <a:rPr lang="en-US" dirty="0"/>
              <a:t>Low price is unlikely to trigger ARC or PLC payments, but a low county yield could trigger ARC payments</a:t>
            </a:r>
          </a:p>
          <a:p>
            <a:r>
              <a:rPr lang="en-US" dirty="0"/>
              <a:t>ARC Yield Trigger = –3.7%, so if the projected price occurs, your county needs a yield decline of 3.7% to trigger ARC payments in your county</a:t>
            </a:r>
          </a:p>
          <a:p>
            <a:pPr lvl="1"/>
            <a:r>
              <a:rPr lang="en-US" sz="2400" dirty="0"/>
              <a:t>WI yield estimate is 182 </a:t>
            </a:r>
            <a:r>
              <a:rPr lang="en-US" sz="2400" dirty="0" err="1"/>
              <a:t>bu</a:t>
            </a:r>
            <a:r>
              <a:rPr lang="en-US" sz="2400" dirty="0"/>
              <a:t>/ac, +1.3% from the 5-year average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A73E6-5C17-C2E2-3362-D8C1299387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EEB2861-E36E-1487-093A-C6C399601F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797162"/>
              </p:ext>
            </p:extLst>
          </p:nvPr>
        </p:nvGraphicFramePr>
        <p:xfrm>
          <a:off x="890660" y="934135"/>
          <a:ext cx="2444872" cy="5388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91194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E9EA2-A710-F3F8-EDBC-DB06CCF8A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8D21E-2A9E-6E2D-188A-F521D74F0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5050C"/>
                </a:solidFill>
              </a:rPr>
              <a:t>Soybean Average Prices and Effective Reference Prices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9B0806-8E17-33AB-8832-16B156EF47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8FE38571-F7FB-465B-AB1C-BBCD96BAC8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324389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1475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8FBD8-26A6-4392-4EFF-5FEA2A5EB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15DFB-42AF-9348-9328-3D8E99D2C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4DEBBE-C3B0-BB96-E7EF-FFD871EDC480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CEA92E-1C71-CB1B-D58E-3107EA33651B}"/>
              </a:ext>
            </a:extLst>
          </p:cNvPr>
          <p:cNvSpPr txBox="1"/>
          <p:nvPr/>
        </p:nvSpPr>
        <p:spPr>
          <a:xfrm>
            <a:off x="3004570" y="1923621"/>
            <a:ext cx="2607821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r>
              <a:rPr lang="en-US" sz="900" b="1" dirty="0">
                <a:solidFill>
                  <a:srgbClr val="00B0F0"/>
                </a:solidFill>
              </a:rPr>
              <a:t>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  <a:endParaRPr lang="en-US" sz="2800" b="1" dirty="0"/>
          </a:p>
          <a:p>
            <a:r>
              <a:rPr lang="en-US" sz="1600" b="1" dirty="0">
                <a:solidFill>
                  <a:srgbClr val="00B0F0"/>
                </a:solidFill>
              </a:rPr>
              <a:t> </a:t>
            </a:r>
            <a:endParaRPr lang="en-US" sz="1100" b="1" dirty="0">
              <a:solidFill>
                <a:srgbClr val="C00000"/>
              </a:solidFill>
            </a:endParaRPr>
          </a:p>
          <a:p>
            <a:r>
              <a:rPr lang="en-US" sz="2400" b="1" dirty="0"/>
              <a:t>PLC Trigger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AC4CB-A1C2-E379-B5DB-6E2D7BD3EB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681" y="1445792"/>
            <a:ext cx="5949395" cy="48768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Recommendation: choose ARC</a:t>
            </a:r>
          </a:p>
          <a:p>
            <a:r>
              <a:rPr lang="en-US" dirty="0"/>
              <a:t>Projected Price $1.05 above the ARC Trigger and $1.29 above the PLC Trigger</a:t>
            </a:r>
          </a:p>
          <a:p>
            <a:r>
              <a:rPr lang="en-US" dirty="0"/>
              <a:t>Low price is unlikely to trigger ARC or PLC payments, but a low county yield could trigger ARC payments</a:t>
            </a:r>
          </a:p>
          <a:p>
            <a:r>
              <a:rPr lang="en-US" dirty="0"/>
              <a:t>ARC Yield Trigger = –8.7%, so if the projected price occurs, your county needs a yield decline of 8.7% to trigger ARC payments in your county</a:t>
            </a:r>
          </a:p>
          <a:p>
            <a:pPr lvl="1"/>
            <a:r>
              <a:rPr lang="en-US" sz="2400" dirty="0"/>
              <a:t>WI yield estimate is 54 </a:t>
            </a:r>
            <a:r>
              <a:rPr lang="en-US" sz="2400" dirty="0" err="1"/>
              <a:t>bu</a:t>
            </a:r>
            <a:r>
              <a:rPr lang="en-US" sz="2400" dirty="0"/>
              <a:t>/ac,      +3.8% from 5-year average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C70E62-7107-0D08-F6A2-699FEF359D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0F906AF-39F4-4EDB-B7CB-7F5B675764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831223"/>
              </p:ext>
            </p:extLst>
          </p:nvPr>
        </p:nvGraphicFramePr>
        <p:xfrm>
          <a:off x="842667" y="890337"/>
          <a:ext cx="2337133" cy="5482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252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A6FB-DD25-CDAC-0805-E8E809DA3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2D04D-E3B1-59FF-D5F5-933CAB0AB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5050C"/>
                </a:solidFill>
              </a:rPr>
              <a:t>Wheat Average Prices and Effective Reference Prices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163867-4BDA-F0F6-4798-D28E62D57C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ABE658A-C09B-4906-8E69-E1664E2C6F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247967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9927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AE659-CAA5-A798-D2B0-480A12C9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D5F2D-C2CA-F23E-688C-8BDA28398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D9E6D0-BD9C-E01F-88D1-46585404E106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F19840-9006-C2A1-E69A-C546199241C1}"/>
              </a:ext>
            </a:extLst>
          </p:cNvPr>
          <p:cNvSpPr txBox="1"/>
          <p:nvPr/>
        </p:nvSpPr>
        <p:spPr>
          <a:xfrm>
            <a:off x="2999830" y="1838828"/>
            <a:ext cx="260782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PLC Trigger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/>
          </a:p>
          <a:p>
            <a:r>
              <a:rPr lang="en-US" sz="2000" b="1" dirty="0">
                <a:solidFill>
                  <a:srgbClr val="92D050"/>
                </a:solidFill>
              </a:rPr>
              <a:t>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  <a:endParaRPr lang="en-US" sz="1600" b="1" dirty="0">
              <a:solidFill>
                <a:srgbClr val="92D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FAF59-7C42-E0A0-67F9-D167B130A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518" y="1445792"/>
            <a:ext cx="5761881" cy="48768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Recommendation: choose PLC</a:t>
            </a:r>
          </a:p>
          <a:p>
            <a:r>
              <a:rPr lang="en-US" dirty="0"/>
              <a:t>Projected Price 5¢ below the PLC Trigger and 2¢ above the ARC Trigger</a:t>
            </a:r>
          </a:p>
          <a:p>
            <a:r>
              <a:rPr lang="en-US" dirty="0"/>
              <a:t>Low price is likely to trigger PLC payments, but need a low county yield or lower price to trigger ARC payments</a:t>
            </a:r>
          </a:p>
          <a:p>
            <a:r>
              <a:rPr lang="en-US" dirty="0"/>
              <a:t>ARC Yield Trigger = –0.3%, so if the projected price occurs, your county needs a yield decline of 0.3% to trigger ARC payments in your county</a:t>
            </a:r>
          </a:p>
          <a:p>
            <a:pPr lvl="1"/>
            <a:r>
              <a:rPr lang="en-US" sz="2400" dirty="0"/>
              <a:t>WI yield estimate is 83 </a:t>
            </a:r>
            <a:r>
              <a:rPr lang="en-US" sz="2400" dirty="0" err="1"/>
              <a:t>bu</a:t>
            </a:r>
            <a:r>
              <a:rPr lang="en-US" sz="2400" dirty="0"/>
              <a:t>/ac,    +7.2% above 5-year average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629419-2545-5D0D-472C-B0E178D870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2536215-3BC5-4A2D-BF0F-DC696788C8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291739"/>
              </p:ext>
            </p:extLst>
          </p:nvPr>
        </p:nvGraphicFramePr>
        <p:xfrm>
          <a:off x="883487" y="848228"/>
          <a:ext cx="2337134" cy="5474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27661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A01BF-E75A-4722-535C-3C15220D2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B9235-0A8F-0540-619F-66AF8E4FA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5050C"/>
                </a:solidFill>
              </a:rPr>
              <a:t>Oat Average Prices and Effective Reference Prices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28BDFC-E587-A188-E2DD-EB1110AD0F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73AFA89-91D7-4078-8119-EA809CA23F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1918558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80047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79273-57D0-D0CD-6813-98731835B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1B81A-72F6-E847-B804-2EFF6A0FD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4D5BE0-65AB-99F2-028A-457CB2011507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AAB935-7883-321E-E0C7-3CC7C881190C}"/>
              </a:ext>
            </a:extLst>
          </p:cNvPr>
          <p:cNvSpPr txBox="1"/>
          <p:nvPr/>
        </p:nvSpPr>
        <p:spPr>
          <a:xfrm>
            <a:off x="3087955" y="1483535"/>
            <a:ext cx="260782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800" b="1" dirty="0">
                <a:solidFill>
                  <a:srgbClr val="C00000"/>
                </a:solidFill>
              </a:rPr>
              <a:t> 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3600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400" b="1" dirty="0"/>
              <a:t>PLC Trigger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5CCAB-77DD-A6B3-123A-6F5A49911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2004" y="1205480"/>
            <a:ext cx="5852111" cy="48768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Recommendation: choose ARC</a:t>
            </a:r>
          </a:p>
          <a:p>
            <a:r>
              <a:rPr lang="en-US" dirty="0"/>
              <a:t>Projected Price is 20¢ below the ARC Trigger and 30¢ above the PLC Trigger</a:t>
            </a:r>
          </a:p>
          <a:p>
            <a:r>
              <a:rPr lang="en-US" dirty="0"/>
              <a:t>Low price is unlikely to trigger PLC payments, but a low price or low county yield could trigger ARC payments</a:t>
            </a:r>
          </a:p>
          <a:p>
            <a:r>
              <a:rPr lang="en-US" dirty="0"/>
              <a:t>ARC Yield Trigger = +5.9%, so if the projected price occurs, your county yield must be less than 5.9% above average to trigger ARC payments in your county</a:t>
            </a:r>
          </a:p>
          <a:p>
            <a:pPr lvl="1"/>
            <a:r>
              <a:rPr lang="en-US" sz="2400" dirty="0"/>
              <a:t>WI yield estimate is 74 </a:t>
            </a:r>
            <a:r>
              <a:rPr lang="en-US" sz="2400" dirty="0" err="1"/>
              <a:t>bu</a:t>
            </a:r>
            <a:r>
              <a:rPr lang="en-US" sz="2400" dirty="0"/>
              <a:t>/ac,    +12.8% above 5-year average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BAB4A2-5E6B-3C08-9CDD-7F51D11FB3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D73252D-05FB-4797-BE4F-ACEA97F0FD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7241"/>
              </p:ext>
            </p:extLst>
          </p:nvPr>
        </p:nvGraphicFramePr>
        <p:xfrm>
          <a:off x="889182" y="906697"/>
          <a:ext cx="2337135" cy="5474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9400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4DAFE-0E78-A917-00F3-3525C2D01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B2C4FCE-64D7-12BB-4CA2-9D64A4285FFA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AB24AA-9104-1454-5CC5-2FAB5D4FEABB}"/>
              </a:ext>
            </a:extLst>
          </p:cNvPr>
          <p:cNvSpPr txBox="1"/>
          <p:nvPr/>
        </p:nvSpPr>
        <p:spPr>
          <a:xfrm>
            <a:off x="9429774" y="2693939"/>
            <a:ext cx="260782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  <a:p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sz="2400" b="1" dirty="0"/>
              <a:t>PLC Trigger</a:t>
            </a:r>
          </a:p>
          <a:p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EBCB1B-AA7B-BE42-BAC5-D4FABD0C0A51}"/>
              </a:ext>
            </a:extLst>
          </p:cNvPr>
          <p:cNvSpPr txBox="1"/>
          <p:nvPr/>
        </p:nvSpPr>
        <p:spPr>
          <a:xfrm>
            <a:off x="944936" y="469306"/>
            <a:ext cx="8674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     ARC	        ARC		  </a:t>
            </a:r>
            <a:r>
              <a:rPr lang="en-US" sz="2000" b="1" dirty="0"/>
              <a:t> </a:t>
            </a:r>
            <a:r>
              <a:rPr lang="en-US" sz="3200" b="1" dirty="0"/>
              <a:t>PLC	     ARC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6870795B-02B3-A445-6A81-694AA9E602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463462"/>
              </p:ext>
            </p:extLst>
          </p:nvPr>
        </p:nvGraphicFramePr>
        <p:xfrm>
          <a:off x="7211795" y="940476"/>
          <a:ext cx="2337135" cy="5483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5CA6E3B-576C-9378-BEDC-39DC39E60A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3045730"/>
              </p:ext>
            </p:extLst>
          </p:nvPr>
        </p:nvGraphicFramePr>
        <p:xfrm>
          <a:off x="3014374" y="932449"/>
          <a:ext cx="2337133" cy="5482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8869E26-1977-8FF4-5729-17A14C454A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C9495CE-80D5-2B66-4C51-510815F07D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2839346"/>
              </p:ext>
            </p:extLst>
          </p:nvPr>
        </p:nvGraphicFramePr>
        <p:xfrm>
          <a:off x="808886" y="934135"/>
          <a:ext cx="2444872" cy="5472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6AADAA1-0097-DB71-E2CB-20A36CF483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4258592"/>
              </p:ext>
            </p:extLst>
          </p:nvPr>
        </p:nvGraphicFramePr>
        <p:xfrm>
          <a:off x="5113085" y="940476"/>
          <a:ext cx="2337134" cy="5474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728277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A5359-6571-ADAA-508D-CE2E80791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>
                <a:solidFill>
                  <a:srgbClr val="C00000"/>
                </a:solidFill>
              </a:rPr>
              <a:t>2026 ARC/PLC Recommendations</a:t>
            </a:r>
            <a:endParaRPr lang="en-US" sz="3800" b="1" dirty="0">
              <a:solidFill>
                <a:srgbClr val="63B7E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C5DF6-2978-0664-2BFC-1FCBF809E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1220844" cy="4876800"/>
          </a:xfrm>
        </p:spPr>
        <p:txBody>
          <a:bodyPr/>
          <a:lstStyle/>
          <a:p>
            <a:r>
              <a:rPr lang="en-US" dirty="0"/>
              <a:t>Signup deadline is </a:t>
            </a:r>
            <a:r>
              <a:rPr lang="en-US" b="1" u="sng" dirty="0"/>
              <a:t>Dec 11, 2026</a:t>
            </a:r>
          </a:p>
          <a:p>
            <a:r>
              <a:rPr lang="en-US" dirty="0"/>
              <a:t>Unlike past years, 2025 elections do not transfer automatically: </a:t>
            </a:r>
            <a:r>
              <a:rPr lang="en-US" b="1" dirty="0">
                <a:solidFill>
                  <a:srgbClr val="C00000"/>
                </a:solidFill>
              </a:rPr>
              <a:t>File the form!</a:t>
            </a:r>
            <a:endParaRPr lang="en-US" dirty="0"/>
          </a:p>
          <a:p>
            <a:r>
              <a:rPr lang="en-US" b="1" u="sng" dirty="0"/>
              <a:t>Corn, Soybeans &amp; Oats : Choose ARC-CO</a:t>
            </a:r>
            <a:r>
              <a:rPr lang="en-US" b="1" dirty="0"/>
              <a:t>:</a:t>
            </a:r>
            <a:r>
              <a:rPr lang="en-US" dirty="0"/>
              <a:t> </a:t>
            </a:r>
          </a:p>
          <a:p>
            <a:r>
              <a:rPr lang="en-US" dirty="0"/>
              <a:t>Low prices are unlikely to trigger ARC or PLC payments, but a low county yield could trigger ARC payments</a:t>
            </a:r>
          </a:p>
          <a:p>
            <a:r>
              <a:rPr lang="en-US" b="1" u="sng" dirty="0"/>
              <a:t>Wheat: Choose PLC</a:t>
            </a:r>
            <a:r>
              <a:rPr lang="en-US" b="1" dirty="0"/>
              <a:t>: </a:t>
            </a:r>
          </a:p>
          <a:p>
            <a:r>
              <a:rPr lang="en-US" dirty="0"/>
              <a:t>Low price is likely to trigger PLC payments, but expected high county yields are not likely to trigger ARC payments, even with the projected price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4BABAD-4D97-B5EC-8AF3-EDC570DDB1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439070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55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53365-387F-A23A-C04D-0F80F2519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55DAD-29DA-F341-235D-104DA247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ARC and PLC Recommendations for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36A22-5531-D23F-9EB9-16374604F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For 2026: ARC-CO for Barley, Sunflower Seed, and Sorghum</a:t>
            </a:r>
          </a:p>
          <a:p>
            <a:r>
              <a:rPr lang="en-US" dirty="0"/>
              <a:t>You have until </a:t>
            </a:r>
            <a:r>
              <a:rPr lang="en-US" b="1" u="sng" dirty="0"/>
              <a:t>Dec 11</a:t>
            </a:r>
            <a:r>
              <a:rPr lang="en-US" b="1" u="sng" baseline="30000" dirty="0"/>
              <a:t>th</a:t>
            </a:r>
            <a:r>
              <a:rPr lang="en-US" dirty="0"/>
              <a:t> to make your election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File the election forms now!!! </a:t>
            </a:r>
            <a:r>
              <a:rPr lang="en-US" b="1" dirty="0">
                <a:solidFill>
                  <a:srgbClr val="C00000"/>
                </a:solidFill>
              </a:rPr>
              <a:t>FSA form CCC-866 for 2026</a:t>
            </a:r>
            <a:endParaRPr lang="en-US" sz="2400" b="1" dirty="0">
              <a:solidFill>
                <a:srgbClr val="C00000"/>
              </a:solidFill>
            </a:endParaRPr>
          </a:p>
          <a:p>
            <a:r>
              <a:rPr lang="en-US" dirty="0"/>
              <a:t>Unlike past years, 2025 elections do not transfer automatically: </a:t>
            </a:r>
            <a:r>
              <a:rPr lang="en-US" b="1" dirty="0">
                <a:solidFill>
                  <a:srgbClr val="C00000"/>
                </a:solidFill>
              </a:rPr>
              <a:t>File the form! </a:t>
            </a:r>
          </a:p>
          <a:p>
            <a:pPr lvl="1"/>
            <a:r>
              <a:rPr lang="en-US" sz="2400" dirty="0"/>
              <a:t>You can update before deadline if you change your mind </a:t>
            </a:r>
          </a:p>
          <a:p>
            <a:pPr lvl="1"/>
            <a:r>
              <a:rPr lang="en-US" sz="2400" dirty="0"/>
              <a:t>I will monitor conditions and update my recommendations as the sign-up period progresses, but I do not anticipate changing my recommendations</a:t>
            </a:r>
          </a:p>
          <a:p>
            <a:pPr lvl="1"/>
            <a:r>
              <a:rPr lang="en-US" sz="2400" dirty="0"/>
              <a:t>You may have more base acres</a:t>
            </a:r>
          </a:p>
          <a:p>
            <a:r>
              <a:rPr lang="en-US" dirty="0"/>
              <a:t>All producers with interest in the cropland must sign, like in past years</a:t>
            </a:r>
          </a:p>
          <a:p>
            <a:r>
              <a:rPr lang="en-US" dirty="0"/>
              <a:t>Contact your local office for paperwork options: in-person and online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CDEBFC-D60A-1C88-3907-4D0876685B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23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96A96-7D77-0A8D-D31D-BA1114FD3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716C9-6227-26DF-E067-2BD21095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>
                <a:solidFill>
                  <a:srgbClr val="C5050C"/>
                </a:solidFill>
              </a:rPr>
              <a:t>2026</a:t>
            </a:r>
            <a:r>
              <a:rPr lang="en-US" dirty="0">
                <a:solidFill>
                  <a:srgbClr val="C5050C"/>
                </a:solidFill>
              </a:rPr>
              <a:t> Effective Prices and Farm Price Projections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921FBC6-72E1-3CC1-1433-7C72C63597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3744056"/>
              </p:ext>
            </p:extLst>
          </p:nvPr>
        </p:nvGraphicFramePr>
        <p:xfrm>
          <a:off x="609597" y="1676400"/>
          <a:ext cx="6831727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149">
                  <a:extLst>
                    <a:ext uri="{9D8B030D-6E8A-4147-A177-3AD203B41FA5}">
                      <a16:colId xmlns:a16="http://schemas.microsoft.com/office/drawing/2014/main" val="492985030"/>
                    </a:ext>
                  </a:extLst>
                </a:gridCol>
                <a:gridCol w="2900855">
                  <a:extLst>
                    <a:ext uri="{9D8B030D-6E8A-4147-A177-3AD203B41FA5}">
                      <a16:colId xmlns:a16="http://schemas.microsoft.com/office/drawing/2014/main" val="3476686634"/>
                    </a:ext>
                  </a:extLst>
                </a:gridCol>
                <a:gridCol w="2156723">
                  <a:extLst>
                    <a:ext uri="{9D8B030D-6E8A-4147-A177-3AD203B41FA5}">
                      <a16:colId xmlns:a16="http://schemas.microsoft.com/office/drawing/2014/main" val="2248539884"/>
                    </a:ext>
                  </a:extLst>
                </a:gridCol>
              </a:tblGrid>
              <a:tr h="416560"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r>
                        <a:rPr lang="en-US" sz="28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2026 Effective Reference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Projected 2026 Price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82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Barley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$5.58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$5.70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82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Sunflower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$23.75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$24.70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0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Sorghum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$4.67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$4.50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2314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19DEDA-E447-7CD2-7FE4-6982DFDDB9BA}"/>
              </a:ext>
            </a:extLst>
          </p:cNvPr>
          <p:cNvSpPr txBox="1">
            <a:spLocks/>
          </p:cNvSpPr>
          <p:nvPr/>
        </p:nvSpPr>
        <p:spPr bwMode="auto">
          <a:xfrm>
            <a:off x="609597" y="4389120"/>
            <a:ext cx="10972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Effective Reference Prices: </a:t>
            </a:r>
            <a:r>
              <a:rPr lang="en-US" sz="1600" dirty="0">
                <a:hlinkClick r:id="rId2"/>
              </a:rPr>
              <a:t>https://www.fsa.usda.gov/documents/2026-erp-pdf</a:t>
            </a:r>
            <a:r>
              <a:rPr lang="en-US" sz="1600" dirty="0"/>
              <a:t> </a:t>
            </a:r>
          </a:p>
          <a:p>
            <a:r>
              <a:rPr lang="en-US" sz="1600" dirty="0"/>
              <a:t>Projected 2026 Farm Prices for Barely and Sorghum: WASDE </a:t>
            </a:r>
            <a:r>
              <a:rPr lang="en-US" sz="1600" b="1" dirty="0">
                <a:solidFill>
                  <a:srgbClr val="C00000"/>
                </a:solidFill>
              </a:rPr>
              <a:t>(Oct 9, 2026)</a:t>
            </a:r>
          </a:p>
          <a:p>
            <a:r>
              <a:rPr lang="en-US" sz="1500" dirty="0">
                <a:hlinkClick r:id="rId3"/>
              </a:rPr>
              <a:t>https://www.usda.gov/about-usda/general-information/staff-offices/office-chief-economist/commodity-markets/wasde-report</a:t>
            </a:r>
            <a:endParaRPr lang="en-US" sz="1500" dirty="0"/>
          </a:p>
          <a:p>
            <a:r>
              <a:rPr lang="en-US" sz="1600" dirty="0"/>
              <a:t>Projected 2026 Farm Prices for Sunflower Seed </a:t>
            </a:r>
            <a:r>
              <a:rPr lang="en-US" sz="1600" b="1" dirty="0">
                <a:solidFill>
                  <a:srgbClr val="C00000"/>
                </a:solidFill>
              </a:rPr>
              <a:t>(Sep 11, 2026)</a:t>
            </a:r>
            <a:r>
              <a:rPr lang="en-US" sz="1600" dirty="0"/>
              <a:t>: </a:t>
            </a:r>
            <a:r>
              <a:rPr lang="en-US" sz="1600" dirty="0">
                <a:hlinkClick r:id="rId4"/>
              </a:rPr>
              <a:t>https://www.fsa.usda.gov/documents/2026-arc-co</a:t>
            </a:r>
            <a:r>
              <a:rPr lang="en-US" sz="1600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2BB225-7FA0-B126-7E47-CA0D5C25314F}"/>
              </a:ext>
            </a:extLst>
          </p:cNvPr>
          <p:cNvSpPr txBox="1"/>
          <p:nvPr/>
        </p:nvSpPr>
        <p:spPr>
          <a:xfrm>
            <a:off x="2390052" y="1308408"/>
            <a:ext cx="2900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PLC Trigger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964F54-8068-0262-6FBC-82646531FD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60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FA283-1A33-6F6E-5F11-1F18F6DD2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8418A-D238-8B98-A8DF-F26F603B5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u="sng" dirty="0">
                <a:solidFill>
                  <a:srgbClr val="C5050C"/>
                </a:solidFill>
              </a:rPr>
              <a:t>2026</a:t>
            </a:r>
            <a:r>
              <a:rPr lang="en-US" dirty="0">
                <a:solidFill>
                  <a:srgbClr val="C5050C"/>
                </a:solidFill>
              </a:rPr>
              <a:t> Effective Prices and Farm Price Projections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7760209-1045-23BE-265A-A119109C5C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3190786"/>
              </p:ext>
            </p:extLst>
          </p:nvPr>
        </p:nvGraphicFramePr>
        <p:xfrm>
          <a:off x="609597" y="1676400"/>
          <a:ext cx="10892923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149">
                  <a:extLst>
                    <a:ext uri="{9D8B030D-6E8A-4147-A177-3AD203B41FA5}">
                      <a16:colId xmlns:a16="http://schemas.microsoft.com/office/drawing/2014/main" val="492985030"/>
                    </a:ext>
                  </a:extLst>
                </a:gridCol>
                <a:gridCol w="2900855">
                  <a:extLst>
                    <a:ext uri="{9D8B030D-6E8A-4147-A177-3AD203B41FA5}">
                      <a16:colId xmlns:a16="http://schemas.microsoft.com/office/drawing/2014/main" val="3476686634"/>
                    </a:ext>
                  </a:extLst>
                </a:gridCol>
                <a:gridCol w="2156723">
                  <a:extLst>
                    <a:ext uri="{9D8B030D-6E8A-4147-A177-3AD203B41FA5}">
                      <a16:colId xmlns:a16="http://schemas.microsoft.com/office/drawing/2014/main" val="2248539884"/>
                    </a:ext>
                  </a:extLst>
                </a:gridCol>
                <a:gridCol w="2017986">
                  <a:extLst>
                    <a:ext uri="{9D8B030D-6E8A-4147-A177-3AD203B41FA5}">
                      <a16:colId xmlns:a16="http://schemas.microsoft.com/office/drawing/2014/main" val="642121241"/>
                    </a:ext>
                  </a:extLst>
                </a:gridCol>
                <a:gridCol w="2043210">
                  <a:extLst>
                    <a:ext uri="{9D8B030D-6E8A-4147-A177-3AD203B41FA5}">
                      <a16:colId xmlns:a16="http://schemas.microsoft.com/office/drawing/2014/main" val="3576298322"/>
                    </a:ext>
                  </a:extLst>
                </a:gridCol>
              </a:tblGrid>
              <a:tr h="416560">
                <a:tc>
                  <a:txBody>
                    <a:bodyPr/>
                    <a:lstStyle/>
                    <a:p>
                      <a:endParaRPr lang="en-US" sz="2800" dirty="0"/>
                    </a:p>
                    <a:p>
                      <a:r>
                        <a:rPr lang="en-US" sz="2800" dirty="0"/>
                        <a:t>Crop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2026 Effective Reference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Projected 2026 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ARC Price “Trigger”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ARC Yield “Trigger”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82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Barley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$5.58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$5.70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$5.79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+1.5%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82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Sunflower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$23.75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$24.70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$22.61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–8.5%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0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Sorghum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$4.67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$4.77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+6.0%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2314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141D7C1-5F54-11DA-5B12-4B75ADED08DF}"/>
              </a:ext>
            </a:extLst>
          </p:cNvPr>
          <p:cNvSpPr txBox="1">
            <a:spLocks/>
          </p:cNvSpPr>
          <p:nvPr/>
        </p:nvSpPr>
        <p:spPr bwMode="auto">
          <a:xfrm>
            <a:off x="609597" y="4389120"/>
            <a:ext cx="10972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82563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02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7450" indent="-1365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Effective Reference Prices: </a:t>
            </a:r>
            <a:r>
              <a:rPr lang="en-US" sz="1600" dirty="0">
                <a:hlinkClick r:id="rId2"/>
              </a:rPr>
              <a:t>https://www.fsa.usda.gov/documents/2026-erp-pdf</a:t>
            </a:r>
            <a:r>
              <a:rPr lang="en-US" sz="1600" dirty="0"/>
              <a:t> </a:t>
            </a:r>
          </a:p>
          <a:p>
            <a:r>
              <a:rPr lang="en-US" sz="1600" dirty="0"/>
              <a:t>Projected 2026 Farm Prices for Barely and Sorghum: WASDE </a:t>
            </a:r>
            <a:r>
              <a:rPr lang="en-US" sz="1600" b="1" dirty="0">
                <a:solidFill>
                  <a:srgbClr val="C00000"/>
                </a:solidFill>
              </a:rPr>
              <a:t>(Oct 9, 2026)</a:t>
            </a:r>
          </a:p>
          <a:p>
            <a:r>
              <a:rPr lang="en-US" sz="1500" dirty="0">
                <a:hlinkClick r:id="rId3"/>
              </a:rPr>
              <a:t>https://www.usda.gov/about-usda/general-information/staff-offices/office-chief-economist/commodity-markets/wasde-report</a:t>
            </a:r>
            <a:endParaRPr lang="en-US" sz="1500" dirty="0"/>
          </a:p>
          <a:p>
            <a:r>
              <a:rPr lang="en-US" sz="1600" dirty="0"/>
              <a:t>Projected 2026 Farm Prices for Sunflower Seed </a:t>
            </a:r>
            <a:r>
              <a:rPr lang="en-US" sz="1600" b="1" dirty="0">
                <a:solidFill>
                  <a:srgbClr val="C00000"/>
                </a:solidFill>
              </a:rPr>
              <a:t>(Sep 11, 2026)</a:t>
            </a:r>
            <a:r>
              <a:rPr lang="en-US" sz="1600" dirty="0"/>
              <a:t>: </a:t>
            </a:r>
            <a:r>
              <a:rPr lang="en-US" sz="1600" dirty="0">
                <a:hlinkClick r:id="rId4"/>
              </a:rPr>
              <a:t>https://www.fsa.usda.gov/documents/2026-arc-co</a:t>
            </a:r>
            <a:r>
              <a:rPr lang="en-US" sz="1600" dirty="0"/>
              <a:t> </a:t>
            </a:r>
          </a:p>
          <a:p>
            <a:r>
              <a:rPr lang="en-US" sz="1600" dirty="0"/>
              <a:t>ARC Price “Trigger”: Price needed to trigger ARC payment if county yield = county benchmark</a:t>
            </a:r>
          </a:p>
          <a:p>
            <a:r>
              <a:rPr lang="en-US" sz="1600" dirty="0"/>
              <a:t>ARC Yield “Trigger”: % county yield change from county benchmark to trigger ARC payment if price = projected price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9D741B-4B23-D155-72B4-560C912AD389}"/>
              </a:ext>
            </a:extLst>
          </p:cNvPr>
          <p:cNvSpPr txBox="1"/>
          <p:nvPr/>
        </p:nvSpPr>
        <p:spPr>
          <a:xfrm>
            <a:off x="2377440" y="1308408"/>
            <a:ext cx="2913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PLC Trigger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63BC20-1C1C-C1E0-7AE9-0D8BCD91DA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DB5195-1E70-8CCD-9883-8089B4700E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6245999"/>
            <a:ext cx="1691640" cy="4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88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9151F-4027-31DE-88E1-11B146C93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72553-8501-4DE9-1135-076BDE6B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5050C"/>
                </a:solidFill>
              </a:rPr>
              <a:t>Barley Average Prices and Effective Reference Prices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DBDA4B-6F5B-FE36-9D9A-26D8E15C0D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360" y="381000"/>
            <a:ext cx="1539240" cy="420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58EBCF-E0EE-E933-E65B-FCBF2FCC1A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89B7D7B9-1CF7-4E9F-80F7-CDC8FA631F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6936545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51254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F2CF0-87BF-E6AC-F42C-25D3D64C8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DD0F1-099B-B50C-752D-E8C96B6D4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AC24DA-D4E5-BD51-77E2-1EE7FBB5D349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F324DE-2909-A7E0-9A06-FBD7D79A261C}"/>
              </a:ext>
            </a:extLst>
          </p:cNvPr>
          <p:cNvSpPr txBox="1"/>
          <p:nvPr/>
        </p:nvSpPr>
        <p:spPr>
          <a:xfrm>
            <a:off x="3116281" y="1536174"/>
            <a:ext cx="2607821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endParaRPr lang="en-US" sz="2400" b="1" dirty="0">
              <a:solidFill>
                <a:srgbClr val="92D050"/>
              </a:solidFill>
            </a:endParaRPr>
          </a:p>
          <a:p>
            <a:endParaRPr lang="en-US" sz="2400" b="1" dirty="0">
              <a:solidFill>
                <a:srgbClr val="92D050"/>
              </a:solidFill>
            </a:endParaRPr>
          </a:p>
          <a:p>
            <a:r>
              <a:rPr lang="en-US" sz="3500" b="1" dirty="0"/>
              <a:t> 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  <a:r>
              <a:rPr lang="en-US" sz="2000" b="1" dirty="0">
                <a:solidFill>
                  <a:srgbClr val="92D050"/>
                </a:solidFill>
              </a:rPr>
              <a:t> 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2800" b="1" dirty="0"/>
              <a:t> </a:t>
            </a:r>
          </a:p>
          <a:p>
            <a:r>
              <a:rPr lang="en-US" sz="2400" b="1" dirty="0"/>
              <a:t>PLC Trigger</a:t>
            </a:r>
            <a:endParaRPr lang="en-US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B793C-B8A7-31D6-35F3-E9598EB13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6620" y="1076826"/>
            <a:ext cx="5852111" cy="5245766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Recommendation: choose ARC</a:t>
            </a:r>
          </a:p>
          <a:p>
            <a:r>
              <a:rPr lang="en-US" dirty="0"/>
              <a:t>Projected Price 9¢ below the ARC Trigger and 12¢ above PLC Trigger</a:t>
            </a:r>
          </a:p>
          <a:p>
            <a:r>
              <a:rPr lang="en-US" dirty="0"/>
              <a:t>Low price is unlikely to trigger PLC payments, but a low price or low county yield could trigger ARC payments</a:t>
            </a:r>
          </a:p>
          <a:p>
            <a:r>
              <a:rPr lang="en-US" dirty="0"/>
              <a:t>ARC Yield Trigger = +1.5%, so if the projected price occurs, your county yield must be less than 1.5% above average to trigger ARC payments in your county</a:t>
            </a:r>
          </a:p>
          <a:p>
            <a:pPr lvl="1"/>
            <a:r>
              <a:rPr lang="en-US" sz="2400" dirty="0"/>
              <a:t>WI yield estimate is 62 </a:t>
            </a:r>
            <a:r>
              <a:rPr lang="en-US" sz="2400" dirty="0" err="1"/>
              <a:t>bu</a:t>
            </a:r>
            <a:r>
              <a:rPr lang="en-US" sz="2400" dirty="0"/>
              <a:t>/ac,    +17.8% above 5-year average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22951F-FA24-D76F-DE65-0EB0F71A9C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5945D86-108E-4BD3-9ECC-4B6E9A8B48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5389798"/>
              </p:ext>
            </p:extLst>
          </p:nvPr>
        </p:nvGraphicFramePr>
        <p:xfrm>
          <a:off x="944936" y="848227"/>
          <a:ext cx="2349335" cy="547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33808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007E2-A84D-6D72-BCB8-C5B4C0848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77B0-64C8-C7D6-53AC-21B9C1EAD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C5050C"/>
                </a:solidFill>
              </a:rPr>
              <a:t>Sunflower Seed Average Prices and Effective Reference Prices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C3C742-4C74-3B7F-7882-5D862E6236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360" y="381000"/>
            <a:ext cx="1539240" cy="420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14FF6B-03D5-FBC4-8644-2914CB6D7A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B9F4134D-AB71-4BDC-97F3-E39E739DAE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1967579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28194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DB96C-79A9-D0D6-F877-1C567D449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83902F1-5D08-D85B-1FAE-07432DC47551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AE3DAD-1901-E5C9-B371-17E89E9EE795}"/>
              </a:ext>
            </a:extLst>
          </p:cNvPr>
          <p:cNvSpPr txBox="1"/>
          <p:nvPr/>
        </p:nvSpPr>
        <p:spPr>
          <a:xfrm>
            <a:off x="3086788" y="1860884"/>
            <a:ext cx="260782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endParaRPr lang="en-US" sz="2400" b="1" dirty="0">
              <a:solidFill>
                <a:srgbClr val="00B0F0"/>
              </a:solidFill>
            </a:endParaRPr>
          </a:p>
          <a:p>
            <a:r>
              <a:rPr lang="en-US" sz="2000" b="1" dirty="0">
                <a:solidFill>
                  <a:srgbClr val="00B0F0"/>
                </a:solidFill>
              </a:rPr>
              <a:t> </a:t>
            </a:r>
          </a:p>
          <a:p>
            <a:r>
              <a:rPr lang="en-US" sz="2400" b="1" dirty="0"/>
              <a:t>PLC Trigger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3200" b="1" dirty="0"/>
              <a:t> </a:t>
            </a:r>
          </a:p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  <a:endParaRPr lang="en-US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13538-54B1-8179-0D73-22DE609E2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4609" y="1070811"/>
            <a:ext cx="5970007" cy="5251781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Recommendation: choose ARC</a:t>
            </a:r>
          </a:p>
          <a:p>
            <a:r>
              <a:rPr lang="en-US" dirty="0"/>
              <a:t>Projected Price 95¢ above the PLC Trigger and $2.09 above the ARC Trigger</a:t>
            </a:r>
          </a:p>
          <a:p>
            <a:r>
              <a:rPr lang="en-US" dirty="0"/>
              <a:t>Projected Price is far above the PLC Trigger, but low county level yield could trigger ARC payments</a:t>
            </a:r>
          </a:p>
          <a:p>
            <a:r>
              <a:rPr lang="en-US" dirty="0"/>
              <a:t>ARC Yield Trigger = –8.5%, so if the projected price occurs, your county needs a yield decline of 8.5% to trigger ARC payments in your county</a:t>
            </a:r>
          </a:p>
          <a:p>
            <a:r>
              <a:rPr lang="en-US" dirty="0"/>
              <a:t>Twice in last 5 years, WI sunflower yield has been more than 8.5% below the current county benchmark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84E792-3B2D-B998-A9AB-7E3A6017F7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DF0A948-7C48-4027-85B9-10BF883BCD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454986"/>
              </p:ext>
            </p:extLst>
          </p:nvPr>
        </p:nvGraphicFramePr>
        <p:xfrm>
          <a:off x="875991" y="848226"/>
          <a:ext cx="2337133" cy="547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0318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DDD83-60A0-C704-40D0-5FFFA30AB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D1CA4-B63A-2BA0-17C5-4885C5C6F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C5050C"/>
                </a:solidFill>
              </a:rPr>
              <a:t>Sorghum Average Prices and Effective Reference Prices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4041AA-2D8F-BEF2-06A9-C479F1C262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360" y="381000"/>
            <a:ext cx="1539240" cy="4203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01F35C-DEE7-8104-2375-37FE635BAD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680" y="6407727"/>
            <a:ext cx="1203960" cy="328812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98FC11B-560A-4F4A-9179-AD1570611F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4635876"/>
              </p:ext>
            </p:extLst>
          </p:nvPr>
        </p:nvGraphicFramePr>
        <p:xfrm>
          <a:off x="609600" y="1600200"/>
          <a:ext cx="109728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15576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C24E9-3238-AFE4-1B3B-5DCD60A21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0F10E-B21E-D127-ED0B-FD22913FA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025" y="1445792"/>
            <a:ext cx="6200093" cy="48768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Recommendation: choose ARC</a:t>
            </a:r>
          </a:p>
          <a:p>
            <a:r>
              <a:rPr lang="en-US" dirty="0"/>
              <a:t>Projected Price is 27¢ below the ARC Trigger and 17¢ below the PLC Trigger</a:t>
            </a:r>
          </a:p>
          <a:p>
            <a:r>
              <a:rPr lang="en-US" dirty="0"/>
              <a:t>Low price is likely to trigger PLC payments, and a low price or low county yield is likely trigger ARC payments</a:t>
            </a:r>
          </a:p>
          <a:p>
            <a:r>
              <a:rPr lang="en-US" dirty="0"/>
              <a:t>ARC Yield Trigger = +6.0%, so if the projected price occurs, your county yield must be less than 6.0% above average to trigger ARC payments in your county</a:t>
            </a:r>
          </a:p>
          <a:p>
            <a:r>
              <a:rPr lang="en-US" dirty="0"/>
              <a:t>Four of last five years, WI sorghum yield has been less than 6.0% above the current county benchmark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r>
              <a:rPr lang="en-US" dirty="0">
                <a:highlight>
                  <a:srgbClr val="FFFF00"/>
                </a:highlight>
              </a:rPr>
              <a:t>Projected Price 10¢ above the PLC Trigger and 17¢ above the ARC Trigger</a:t>
            </a:r>
          </a:p>
          <a:p>
            <a:r>
              <a:rPr lang="en-US" dirty="0">
                <a:highlight>
                  <a:srgbClr val="FFFF00"/>
                </a:highlight>
              </a:rPr>
              <a:t>ARC Yield Trigger = +6.0%</a:t>
            </a:r>
          </a:p>
          <a:p>
            <a:r>
              <a:rPr lang="en-US" dirty="0">
                <a:highlight>
                  <a:srgbClr val="FFFF00"/>
                </a:highlight>
              </a:rPr>
              <a:t>Projected price well below ARC trigger, so payments likely even with above average yield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32EDF1-930A-B72A-122B-F125293D47F4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302BB3-AEE0-5C2A-463C-E1E18DAD50DB}"/>
              </a:ext>
            </a:extLst>
          </p:cNvPr>
          <p:cNvSpPr txBox="1"/>
          <p:nvPr/>
        </p:nvSpPr>
        <p:spPr>
          <a:xfrm>
            <a:off x="2939066" y="1567588"/>
            <a:ext cx="260782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  <a:endParaRPr lang="en-US" sz="2400" dirty="0"/>
          </a:p>
          <a:p>
            <a:endParaRPr lang="en-US" sz="2600" b="1" dirty="0"/>
          </a:p>
          <a:p>
            <a:r>
              <a:rPr lang="en-US" sz="3800" b="1" dirty="0"/>
              <a:t> </a:t>
            </a:r>
          </a:p>
          <a:p>
            <a:r>
              <a:rPr lang="en-US" sz="2400" b="1" dirty="0"/>
              <a:t>PLC Trigger</a:t>
            </a:r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2800" b="1" dirty="0"/>
              <a:t> 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10BD09-369A-F49B-B2F0-A398F17E4C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33EF7A7-A59D-4FFE-A062-128044BBB5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9671441"/>
              </p:ext>
            </p:extLst>
          </p:nvPr>
        </p:nvGraphicFramePr>
        <p:xfrm>
          <a:off x="869319" y="697839"/>
          <a:ext cx="2126642" cy="5524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4943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C4A70-CF70-E86A-9800-B22927728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6903F11-1B29-0B23-F25C-0ABF9CEDB312}"/>
              </a:ext>
            </a:extLst>
          </p:cNvPr>
          <p:cNvSpPr txBox="1"/>
          <p:nvPr/>
        </p:nvSpPr>
        <p:spPr>
          <a:xfrm rot="16200000">
            <a:off x="-1609999" y="3617269"/>
            <a:ext cx="46482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Crop Price $/</a:t>
            </a:r>
            <a:r>
              <a:rPr lang="en-US" sz="2400" b="1" dirty="0" err="1">
                <a:solidFill>
                  <a:schemeClr val="bg1">
                    <a:lumMod val="65000"/>
                  </a:schemeClr>
                </a:solidFill>
              </a:rPr>
              <a:t>bu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3839EF-A0CB-8CB9-E424-ED3E27CADF7D}"/>
              </a:ext>
            </a:extLst>
          </p:cNvPr>
          <p:cNvSpPr txBox="1"/>
          <p:nvPr/>
        </p:nvSpPr>
        <p:spPr>
          <a:xfrm>
            <a:off x="7899351" y="2459504"/>
            <a:ext cx="26078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ARC “Trigger”</a:t>
            </a:r>
          </a:p>
          <a:p>
            <a:endParaRPr lang="en-US" sz="2400" b="1" dirty="0"/>
          </a:p>
          <a:p>
            <a:r>
              <a:rPr lang="en-US" sz="2400" b="1" dirty="0"/>
              <a:t>PLC Trigger</a:t>
            </a:r>
          </a:p>
          <a:p>
            <a:endParaRPr lang="en-US" sz="2400" b="1" dirty="0"/>
          </a:p>
          <a:p>
            <a:r>
              <a:rPr lang="en-US" sz="2400" b="1" dirty="0">
                <a:solidFill>
                  <a:srgbClr val="00B0F0"/>
                </a:solidFill>
              </a:rPr>
              <a:t>Projected Price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013CE9-7649-551E-8C4E-A078A67D91DF}"/>
              </a:ext>
            </a:extLst>
          </p:cNvPr>
          <p:cNvSpPr txBox="1"/>
          <p:nvPr/>
        </p:nvSpPr>
        <p:spPr>
          <a:xfrm>
            <a:off x="944936" y="469306"/>
            <a:ext cx="8674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     ARC		ARC		   ARC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0CFCA7-4106-51BF-6985-D9BAAF01C9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6417159"/>
            <a:ext cx="1341166" cy="366286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8166D02-0BF5-6FA2-242C-5A4D12DA91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1464976"/>
              </p:ext>
            </p:extLst>
          </p:nvPr>
        </p:nvGraphicFramePr>
        <p:xfrm>
          <a:off x="3095818" y="848226"/>
          <a:ext cx="2337133" cy="547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4E567FB-F31C-6528-D464-70DA2D49DC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938964"/>
              </p:ext>
            </p:extLst>
          </p:nvPr>
        </p:nvGraphicFramePr>
        <p:xfrm>
          <a:off x="944936" y="848227"/>
          <a:ext cx="2349335" cy="547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4B4E115-5A93-1F36-29C7-4015E1AE7D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0961627"/>
              </p:ext>
            </p:extLst>
          </p:nvPr>
        </p:nvGraphicFramePr>
        <p:xfrm>
          <a:off x="5282091" y="848225"/>
          <a:ext cx="2126642" cy="5474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083081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9EAC-154C-B913-120B-C94829481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209B4-495C-A7E9-3692-50E95C8F3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>
                <a:solidFill>
                  <a:srgbClr val="C00000"/>
                </a:solidFill>
              </a:rPr>
              <a:t>2026 ARC/PLC Recommendations</a:t>
            </a:r>
            <a:endParaRPr lang="en-US" sz="3800" b="1" dirty="0">
              <a:solidFill>
                <a:srgbClr val="63B7E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58EE5-5402-8F2C-BCF2-D57F82B3D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1220844" cy="4876800"/>
          </a:xfrm>
        </p:spPr>
        <p:txBody>
          <a:bodyPr/>
          <a:lstStyle/>
          <a:p>
            <a:r>
              <a:rPr lang="en-US" dirty="0"/>
              <a:t>Signup deadline is </a:t>
            </a:r>
            <a:r>
              <a:rPr lang="en-US" b="1" u="sng" dirty="0"/>
              <a:t>Dec 11, 2026</a:t>
            </a:r>
          </a:p>
          <a:p>
            <a:r>
              <a:rPr lang="en-US" dirty="0"/>
              <a:t>Unlike past years, 2025 elections do not transfer automatically: </a:t>
            </a:r>
            <a:r>
              <a:rPr lang="en-US" b="1" dirty="0">
                <a:solidFill>
                  <a:srgbClr val="C00000"/>
                </a:solidFill>
              </a:rPr>
              <a:t>File the form!</a:t>
            </a:r>
            <a:endParaRPr lang="en-US" dirty="0"/>
          </a:p>
          <a:p>
            <a:r>
              <a:rPr lang="en-US" b="1" u="sng" dirty="0"/>
              <a:t>Barley and Sunflower: Choose ARC-CO</a:t>
            </a:r>
            <a:r>
              <a:rPr lang="en-US" b="1" dirty="0"/>
              <a:t>:</a:t>
            </a:r>
            <a:r>
              <a:rPr lang="en-US" dirty="0"/>
              <a:t> </a:t>
            </a:r>
          </a:p>
          <a:p>
            <a:r>
              <a:rPr lang="en-US" dirty="0"/>
              <a:t>Low prices are unlikely to trigger ARC or PLC payments, but a low county yield could trigger ARC payments</a:t>
            </a:r>
          </a:p>
          <a:p>
            <a:r>
              <a:rPr lang="en-US" b="1" u="sng" dirty="0"/>
              <a:t>Sorghum: Choose ARC-CO</a:t>
            </a:r>
            <a:r>
              <a:rPr lang="en-US" b="1" dirty="0"/>
              <a:t>: </a:t>
            </a:r>
          </a:p>
          <a:p>
            <a:r>
              <a:rPr lang="en-US" dirty="0"/>
              <a:t>Low price is likely to trigger PLC payments, and a low price or low county yield is likely trigger ARC payments, but ARC payment should be larger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635EED-B5AA-1FF5-8755-910E74027E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6429" y="439070"/>
            <a:ext cx="1341166" cy="36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1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C00000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16345</TotalTime>
  <Words>2401</Words>
  <Application>Microsoft Office PowerPoint</Application>
  <PresentationFormat>Widescreen</PresentationFormat>
  <Paragraphs>380</Paragraphs>
  <Slides>30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Clarity</vt:lpstr>
      <vt:lpstr>2026 ARC and PLC Signup  Recommendations for Wisconsin Farmers</vt:lpstr>
      <vt:lpstr>Topics Covered</vt:lpstr>
      <vt:lpstr>Clarifications</vt:lpstr>
      <vt:lpstr>ARC and PLC Signup Deadline: Dec 11, 2026</vt:lpstr>
      <vt:lpstr>ARC and PLC: Reminder of how they work</vt:lpstr>
      <vt:lpstr>ARC Price Trigger and ARC Yield Trigger</vt:lpstr>
      <vt:lpstr>ARC and PLC Recommendations for 2026</vt:lpstr>
      <vt:lpstr>2026 Effective Reference Prices and Projected Prices</vt:lpstr>
      <vt:lpstr>2026 Effective Reference Prices and Projected Prices</vt:lpstr>
      <vt:lpstr>Corn Average Prices and Effective Reference Prices</vt:lpstr>
      <vt:lpstr>  </vt:lpstr>
      <vt:lpstr>Soybean Average Prices and Effective Reference Prices</vt:lpstr>
      <vt:lpstr>  </vt:lpstr>
      <vt:lpstr>Wheat Average Prices and Effective Reference Prices</vt:lpstr>
      <vt:lpstr>  </vt:lpstr>
      <vt:lpstr>Oat Average Prices and Effective Reference Prices</vt:lpstr>
      <vt:lpstr>  </vt:lpstr>
      <vt:lpstr>PowerPoint Presentation</vt:lpstr>
      <vt:lpstr>2026 ARC/PLC Recommendations</vt:lpstr>
      <vt:lpstr>ARC and PLC Recommendations for 2026</vt:lpstr>
      <vt:lpstr>2026 Effective Prices and Farm Price Projections</vt:lpstr>
      <vt:lpstr>2026 Effective Prices and Farm Price Projections</vt:lpstr>
      <vt:lpstr>Barley Average Prices and Effective Reference Prices</vt:lpstr>
      <vt:lpstr>  </vt:lpstr>
      <vt:lpstr>Sunflower Seed Average Prices and Effective Reference Prices</vt:lpstr>
      <vt:lpstr>PowerPoint Presentation</vt:lpstr>
      <vt:lpstr>Sorghum Average Prices and Effective Reference Prices</vt:lpstr>
      <vt:lpstr>PowerPoint Presentation</vt:lpstr>
      <vt:lpstr>PowerPoint Presentation</vt:lpstr>
      <vt:lpstr>2026 ARC/PLC Recommendations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2020 End of Year Review:  Crops and Farm Finances   Farm Management Update for Ag Professionals</dc:title>
  <dc:creator>Paul Mitchell</dc:creator>
  <cp:lastModifiedBy>Paul Mitchell</cp:lastModifiedBy>
  <cp:revision>513</cp:revision>
  <dcterms:created xsi:type="dcterms:W3CDTF">2020-11-11T16:20:05Z</dcterms:created>
  <dcterms:modified xsi:type="dcterms:W3CDTF">2026-10-13T20:24:20Z</dcterms:modified>
</cp:coreProperties>
</file>