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090" r:id="rId2"/>
    <p:sldId id="660" r:id="rId3"/>
    <p:sldId id="706" r:id="rId4"/>
    <p:sldId id="2075" r:id="rId5"/>
    <p:sldId id="2091" r:id="rId6"/>
    <p:sldId id="2073" r:id="rId7"/>
    <p:sldId id="2070" r:id="rId8"/>
    <p:sldId id="2085" r:id="rId9"/>
    <p:sldId id="767" r:id="rId10"/>
    <p:sldId id="2087" r:id="rId11"/>
    <p:sldId id="2071" r:id="rId12"/>
    <p:sldId id="2088" r:id="rId13"/>
    <p:sldId id="2072" r:id="rId14"/>
    <p:sldId id="2089" r:id="rId15"/>
    <p:sldId id="2083" r:id="rId16"/>
    <p:sldId id="2077" r:id="rId17"/>
    <p:sldId id="733" r:id="rId18"/>
    <p:sldId id="619" r:id="rId19"/>
    <p:sldId id="673" r:id="rId20"/>
    <p:sldId id="2093" r:id="rId21"/>
    <p:sldId id="2094" r:id="rId22"/>
    <p:sldId id="2095" r:id="rId23"/>
    <p:sldId id="2097" r:id="rId24"/>
    <p:sldId id="2104" r:id="rId25"/>
    <p:sldId id="2096" r:id="rId26"/>
    <p:sldId id="2102" r:id="rId27"/>
    <p:sldId id="2099" r:id="rId28"/>
    <p:sldId id="2101" r:id="rId29"/>
    <p:sldId id="2107" r:id="rId30"/>
    <p:sldId id="210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7E4"/>
    <a:srgbClr val="E5E342"/>
    <a:srgbClr val="6E8F31"/>
    <a:srgbClr val="34829F"/>
    <a:srgbClr val="FAF9F9"/>
    <a:srgbClr val="C000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09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5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5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5\Price%20Data%20Projections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Prices!$B$2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BA-45A2-A478-AFCFB4742FB9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BA-45A2-A478-AFCFB4742FB9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BA-45A2-A478-AFCFB4742FB9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BA-45A2-A478-AFCFB4742FB9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1BA-45A2-A478-AFCFB4742FB9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1BA-45A2-A478-AFCFB4742FB9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F1BA-45A2-A478-AFCFB4742FB9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Prices!$B$3:$B$15</c:f>
              <c:numCache>
                <c:formatCode>"$"#,##0.00_);[Red]\("$"#,##0.00\)</c:formatCode>
                <c:ptCount val="13"/>
                <c:pt idx="0">
                  <c:v>4.46</c:v>
                </c:pt>
                <c:pt idx="1">
                  <c:v>3.7</c:v>
                </c:pt>
                <c:pt idx="2">
                  <c:v>3.61</c:v>
                </c:pt>
                <c:pt idx="3">
                  <c:v>3.36</c:v>
                </c:pt>
                <c:pt idx="4">
                  <c:v>3.36</c:v>
                </c:pt>
                <c:pt idx="5">
                  <c:v>3.61</c:v>
                </c:pt>
                <c:pt idx="6">
                  <c:v>3.56</c:v>
                </c:pt>
                <c:pt idx="7">
                  <c:v>4.53</c:v>
                </c:pt>
                <c:pt idx="8">
                  <c:v>6</c:v>
                </c:pt>
                <c:pt idx="9">
                  <c:v>6.54</c:v>
                </c:pt>
                <c:pt idx="10">
                  <c:v>4.55</c:v>
                </c:pt>
                <c:pt idx="11">
                  <c:v>4.25</c:v>
                </c:pt>
                <c:pt idx="12">
                  <c:v>3.9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F1BA-45A2-A478-AFCFB4742FB9}"/>
            </c:ext>
          </c:extLst>
        </c:ser>
        <c:ser>
          <c:idx val="1"/>
          <c:order val="1"/>
          <c:tx>
            <c:strRef>
              <c:f>Prices!$C$2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F1BA-45A2-A478-AFCFB4742FB9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F1BA-45A2-A478-AFCFB4742FB9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F1BA-45A2-A478-AFCFB4742FB9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Prices!$C$3:$C$15</c:f>
              <c:numCache>
                <c:formatCode>"$"#,##0.00_);[Red]\("$"#,##0.00\)</c:formatCode>
                <c:ptCount val="13"/>
                <c:pt idx="0">
                  <c:v>3.7</c:v>
                </c:pt>
                <c:pt idx="1">
                  <c:v>3.7</c:v>
                </c:pt>
                <c:pt idx="2">
                  <c:v>3.7</c:v>
                </c:pt>
                <c:pt idx="3">
                  <c:v>3.7</c:v>
                </c:pt>
                <c:pt idx="4">
                  <c:v>3.7</c:v>
                </c:pt>
                <c:pt idx="5">
                  <c:v>3.7</c:v>
                </c:pt>
                <c:pt idx="6">
                  <c:v>3.7</c:v>
                </c:pt>
                <c:pt idx="7">
                  <c:v>3.7</c:v>
                </c:pt>
                <c:pt idx="8">
                  <c:v>3.7</c:v>
                </c:pt>
                <c:pt idx="9">
                  <c:v>3.7</c:v>
                </c:pt>
                <c:pt idx="10">
                  <c:v>3.7</c:v>
                </c:pt>
                <c:pt idx="11">
                  <c:v>4.01</c:v>
                </c:pt>
                <c:pt idx="12">
                  <c:v>4.26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F1BA-45A2-A478-AFCFB4742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48987496354622"/>
          <c:y val="9.6037770669291325E-2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Corn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Figures'!$C$1</c:f>
              <c:strCache>
                <c:ptCount val="1"/>
                <c:pt idx="0">
                  <c:v>Corn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B0F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CD-41D1-A80A-BA1DD8AC9562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CD-41D1-A80A-BA1DD8AC9562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CD-41D1-A80A-BA1DD8AC956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88261A8-80E1-45FE-9721-C20E447D0B75}" type="YVALUE">
                      <a:rPr lang="en-US">
                        <a:solidFill>
                          <a:srgbClr val="00B0F0"/>
                        </a:solidFill>
                      </a:rPr>
                      <a:pPr>
                        <a:defRPr>
                          <a:solidFill>
                            <a:srgbClr val="C00000"/>
                          </a:solidFill>
                        </a:defRPr>
                      </a:pPr>
                      <a:t>[Y VALUE]</a:t>
                    </a:fld>
                    <a:endParaRPr lang="en-US"/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138325794382087"/>
                      <c:h val="7.245363001380385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0CD-41D1-A80A-BA1DD8AC9562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01446361757969"/>
                      <c:h val="7.2453630013803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0CD-41D1-A80A-BA1DD8AC9562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01446361757969"/>
                      <c:h val="7.2453630013803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0CD-41D1-A80A-BA1DD8AC9562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Figures'!$C$2:$C$4</c:f>
              <c:numCache>
                <c:formatCode>0.00</c:formatCode>
                <c:ptCount val="3"/>
                <c:pt idx="0">
                  <c:v>3.9</c:v>
                </c:pt>
                <c:pt idx="1">
                  <c:v>4.26</c:v>
                </c:pt>
                <c:pt idx="2">
                  <c:v>4.32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CD-41D1-A80A-BA1DD8AC956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Prices!$D$2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5E-4FBC-BE0A-E364C86D7CE6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5E-4FBC-BE0A-E364C86D7CE6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55E-4FBC-BE0A-E364C86D7CE6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955E-4FBC-BE0A-E364C86D7CE6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955E-4FBC-BE0A-E364C86D7CE6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955E-4FBC-BE0A-E364C86D7CE6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955E-4FBC-BE0A-E364C86D7CE6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Prices!$D$3:$D$15</c:f>
              <c:numCache>
                <c:formatCode>"$"#,##0.00_);[Red]\("$"#,##0.00\)</c:formatCode>
                <c:ptCount val="13"/>
                <c:pt idx="0">
                  <c:v>13</c:v>
                </c:pt>
                <c:pt idx="1">
                  <c:v>10.1</c:v>
                </c:pt>
                <c:pt idx="2">
                  <c:v>8.9499999999999993</c:v>
                </c:pt>
                <c:pt idx="3">
                  <c:v>9.4700000000000006</c:v>
                </c:pt>
                <c:pt idx="4">
                  <c:v>9.33</c:v>
                </c:pt>
                <c:pt idx="5">
                  <c:v>8.48</c:v>
                </c:pt>
                <c:pt idx="6">
                  <c:v>8.57</c:v>
                </c:pt>
                <c:pt idx="7">
                  <c:v>10.8</c:v>
                </c:pt>
                <c:pt idx="8">
                  <c:v>13.3</c:v>
                </c:pt>
                <c:pt idx="9">
                  <c:v>14.2</c:v>
                </c:pt>
                <c:pt idx="10">
                  <c:v>12.4</c:v>
                </c:pt>
                <c:pt idx="11">
                  <c:v>10.199999999999999</c:v>
                </c:pt>
                <c:pt idx="12">
                  <c:v>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955E-4FBC-BE0A-E364C86D7CE6}"/>
            </c:ext>
          </c:extLst>
        </c:ser>
        <c:ser>
          <c:idx val="1"/>
          <c:order val="1"/>
          <c:tx>
            <c:strRef>
              <c:f>Prices!$E$2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955E-4FBC-BE0A-E364C86D7CE6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955E-4FBC-BE0A-E364C86D7CE6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955E-4FBC-BE0A-E364C86D7CE6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Prices!$E$3:$E$15</c:f>
              <c:numCache>
                <c:formatCode>"$"#,##0.00_);[Red]\("$"#,##0.00\)</c:formatCode>
                <c:ptCount val="13"/>
                <c:pt idx="0">
                  <c:v>8.4</c:v>
                </c:pt>
                <c:pt idx="1">
                  <c:v>8.4</c:v>
                </c:pt>
                <c:pt idx="2">
                  <c:v>8.4</c:v>
                </c:pt>
                <c:pt idx="3">
                  <c:v>8.4</c:v>
                </c:pt>
                <c:pt idx="4">
                  <c:v>8.4</c:v>
                </c:pt>
                <c:pt idx="5">
                  <c:v>8.4</c:v>
                </c:pt>
                <c:pt idx="6">
                  <c:v>8.4</c:v>
                </c:pt>
                <c:pt idx="7">
                  <c:v>8.4</c:v>
                </c:pt>
                <c:pt idx="8">
                  <c:v>8.4</c:v>
                </c:pt>
                <c:pt idx="9">
                  <c:v>8.4</c:v>
                </c:pt>
                <c:pt idx="10">
                  <c:v>8.4</c:v>
                </c:pt>
                <c:pt idx="11">
                  <c:v>9.26</c:v>
                </c:pt>
                <c:pt idx="12">
                  <c:v>9.66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955E-4FBC-BE0A-E364C86D7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1309319407990668"/>
          <c:y val="0.10905860400262467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Soybeans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Figures'!$D$1</c:f>
              <c:strCache>
                <c:ptCount val="1"/>
                <c:pt idx="0">
                  <c:v>Soybeans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F449-4538-9186-C546560F49CD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449-4538-9186-C546560F49CD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449-4538-9186-C546560F49CD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794326241134744"/>
                      <c:h val="0.16831055271232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449-4538-9186-C546560F49CD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375886524822691"/>
                      <c:h val="0.11509896903695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449-4538-9186-C546560F49CD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794326241134744"/>
                      <c:h val="0.16831055271232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449-4538-9186-C546560F49CD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Figures'!$D$2:$D$4</c:f>
              <c:numCache>
                <c:formatCode>0.00</c:formatCode>
                <c:ptCount val="3"/>
                <c:pt idx="0">
                  <c:v>10</c:v>
                </c:pt>
                <c:pt idx="1">
                  <c:v>9.66</c:v>
                </c:pt>
                <c:pt idx="2">
                  <c:v>10.46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449-4538-9186-C546560F49CD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1500000000000000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Prices!$F$2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3E-48F2-851D-9E13E7AF28C2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3E-48F2-851D-9E13E7AF28C2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23E-48F2-851D-9E13E7AF28C2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23E-48F2-851D-9E13E7AF28C2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A23E-48F2-851D-9E13E7AF28C2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A23E-48F2-851D-9E13E7AF28C2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A23E-48F2-851D-9E13E7AF28C2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Prices!$F$3:$F$15</c:f>
              <c:numCache>
                <c:formatCode>"$"#,##0.00_);[Red]\("$"#,##0.00\)</c:formatCode>
                <c:ptCount val="13"/>
                <c:pt idx="0">
                  <c:v>6.87</c:v>
                </c:pt>
                <c:pt idx="1">
                  <c:v>5.99</c:v>
                </c:pt>
                <c:pt idx="2">
                  <c:v>4.8899999999999997</c:v>
                </c:pt>
                <c:pt idx="3">
                  <c:v>3.89</c:v>
                </c:pt>
                <c:pt idx="4">
                  <c:v>4.72</c:v>
                </c:pt>
                <c:pt idx="5">
                  <c:v>5.16</c:v>
                </c:pt>
                <c:pt idx="6">
                  <c:v>4.58</c:v>
                </c:pt>
                <c:pt idx="7">
                  <c:v>5.05</c:v>
                </c:pt>
                <c:pt idx="8">
                  <c:v>7.63</c:v>
                </c:pt>
                <c:pt idx="9">
                  <c:v>8.83</c:v>
                </c:pt>
                <c:pt idx="10">
                  <c:v>6.96</c:v>
                </c:pt>
                <c:pt idx="11">
                  <c:v>5.55</c:v>
                </c:pt>
                <c:pt idx="12">
                  <c:v>5.8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A23E-48F2-851D-9E13E7AF28C2}"/>
            </c:ext>
          </c:extLst>
        </c:ser>
        <c:ser>
          <c:idx val="1"/>
          <c:order val="1"/>
          <c:tx>
            <c:strRef>
              <c:f>Prices!$G$2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A23E-48F2-851D-9E13E7AF28C2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A23E-48F2-851D-9E13E7AF28C2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Prices!$G$3:$G$15</c:f>
              <c:numCache>
                <c:formatCode>"$"#,##0.00_);[Red]\("$"#,##0.00\)</c:formatCode>
                <c:ptCount val="13"/>
                <c:pt idx="0">
                  <c:v>5.5</c:v>
                </c:pt>
                <c:pt idx="1">
                  <c:v>5.5</c:v>
                </c:pt>
                <c:pt idx="2">
                  <c:v>5.5</c:v>
                </c:pt>
                <c:pt idx="3">
                  <c:v>5.5</c:v>
                </c:pt>
                <c:pt idx="4">
                  <c:v>5.5</c:v>
                </c:pt>
                <c:pt idx="5">
                  <c:v>5.5</c:v>
                </c:pt>
                <c:pt idx="6">
                  <c:v>5.5</c:v>
                </c:pt>
                <c:pt idx="7">
                  <c:v>5.5</c:v>
                </c:pt>
                <c:pt idx="8">
                  <c:v>5.5</c:v>
                </c:pt>
                <c:pt idx="9">
                  <c:v>5.5</c:v>
                </c:pt>
                <c:pt idx="10">
                  <c:v>5.5</c:v>
                </c:pt>
                <c:pt idx="11">
                  <c:v>5.5</c:v>
                </c:pt>
                <c:pt idx="12">
                  <c:v>5.56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A23E-48F2-851D-9E13E7AF2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8184319407990668"/>
          <c:y val="0.11426693733595801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Wheat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Figures'!$E$1</c:f>
              <c:strCache>
                <c:ptCount val="1"/>
                <c:pt idx="0">
                  <c:v>Wheat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1F15-409B-818C-9CF92896B608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15-409B-818C-9CF92896B608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F15-409B-818C-9CF92896B608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62"/>
                      <c:h val="0.156491144853405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15-409B-818C-9CF92896B608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73"/>
                      <c:h val="0.230702853107374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F15-409B-818C-9CF92896B608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73"/>
                      <c:h val="0.156491144853405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15-409B-818C-9CF92896B608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Figures'!$E$2:$E$4</c:f>
              <c:numCache>
                <c:formatCode>0.00</c:formatCode>
                <c:ptCount val="3"/>
                <c:pt idx="0">
                  <c:v>5.8</c:v>
                </c:pt>
                <c:pt idx="1">
                  <c:v>5.56</c:v>
                </c:pt>
                <c:pt idx="2">
                  <c:v>5.78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F15-409B-818C-9CF92896B608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5.5000000000000007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Prices!$H$2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C4-473F-879A-BCAC0D744A3A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C4-473F-879A-BCAC0D744A3A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C4-473F-879A-BCAC0D744A3A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C4-473F-879A-BCAC0D744A3A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BC4-473F-879A-BCAC0D744A3A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2BC4-473F-879A-BCAC0D744A3A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2BC4-473F-879A-BCAC0D744A3A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Prices!$H$3:$H$15</c:f>
              <c:numCache>
                <c:formatCode>"$"#,##0.00_);[Red]\("$"#,##0.00\)</c:formatCode>
                <c:ptCount val="13"/>
                <c:pt idx="0">
                  <c:v>3.75</c:v>
                </c:pt>
                <c:pt idx="1">
                  <c:v>3.21</c:v>
                </c:pt>
                <c:pt idx="2">
                  <c:v>2.12</c:v>
                </c:pt>
                <c:pt idx="3">
                  <c:v>2.06</c:v>
                </c:pt>
                <c:pt idx="4">
                  <c:v>2.59</c:v>
                </c:pt>
                <c:pt idx="5">
                  <c:v>2.66</c:v>
                </c:pt>
                <c:pt idx="6">
                  <c:v>2.82</c:v>
                </c:pt>
                <c:pt idx="7">
                  <c:v>2.77</c:v>
                </c:pt>
                <c:pt idx="8">
                  <c:v>4.55</c:v>
                </c:pt>
                <c:pt idx="9">
                  <c:v>4.57</c:v>
                </c:pt>
                <c:pt idx="10">
                  <c:v>3.92</c:v>
                </c:pt>
                <c:pt idx="11">
                  <c:v>3.4</c:v>
                </c:pt>
                <c:pt idx="12">
                  <c:v>2.9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BC4-473F-879A-BCAC0D744A3A}"/>
            </c:ext>
          </c:extLst>
        </c:ser>
        <c:ser>
          <c:idx val="1"/>
          <c:order val="1"/>
          <c:tx>
            <c:strRef>
              <c:f>Prices!$I$2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2BC4-473F-879A-BCAC0D744A3A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2BC4-473F-879A-BCAC0D744A3A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2BC4-473F-879A-BCAC0D744A3A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Prices!$I$3:$I$15</c:f>
              <c:numCache>
                <c:formatCode>"$"#,##0.00_);[Red]\("$"#,##0.00\)</c:formatCode>
                <c:ptCount val="13"/>
                <c:pt idx="0">
                  <c:v>2.4</c:v>
                </c:pt>
                <c:pt idx="1">
                  <c:v>2.4</c:v>
                </c:pt>
                <c:pt idx="2">
                  <c:v>2.4</c:v>
                </c:pt>
                <c:pt idx="3">
                  <c:v>2.4</c:v>
                </c:pt>
                <c:pt idx="4">
                  <c:v>2.4</c:v>
                </c:pt>
                <c:pt idx="5">
                  <c:v>2.4</c:v>
                </c:pt>
                <c:pt idx="6">
                  <c:v>2.4</c:v>
                </c:pt>
                <c:pt idx="7">
                  <c:v>2.4</c:v>
                </c:pt>
                <c:pt idx="8">
                  <c:v>2.4</c:v>
                </c:pt>
                <c:pt idx="9">
                  <c:v>2.4</c:v>
                </c:pt>
                <c:pt idx="10">
                  <c:v>2.4</c:v>
                </c:pt>
                <c:pt idx="11">
                  <c:v>2.76</c:v>
                </c:pt>
                <c:pt idx="12">
                  <c:v>2.76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2BC4-473F-879A-BCAC0D744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605615704286962"/>
          <c:y val="0.11947527066929134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Oats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Figures'!$F$1</c:f>
              <c:strCache>
                <c:ptCount val="1"/>
                <c:pt idx="0">
                  <c:v>Oats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0860-4611-9CF4-0AC64AA64394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0860-4611-9CF4-0AC64AA64394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860-4611-9CF4-0AC64AA64394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592006880218723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860-4611-9CF4-0AC64AA64394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30900867943015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860-4611-9CF4-0AC64AA64394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222207959745583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860-4611-9CF4-0AC64AA64394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Figures'!$F$2:$F$4</c:f>
              <c:numCache>
                <c:formatCode>0.00</c:formatCode>
                <c:ptCount val="3"/>
                <c:pt idx="0">
                  <c:v>2.9</c:v>
                </c:pt>
                <c:pt idx="1">
                  <c:v>2.76</c:v>
                </c:pt>
                <c:pt idx="2">
                  <c:v>3.24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860-4611-9CF4-0AC64AA64394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Corn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Figures'!$C$1</c:f>
              <c:strCache>
                <c:ptCount val="1"/>
                <c:pt idx="0">
                  <c:v>Corn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CD-41D1-A80A-BA1DD8AC9562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CD-41D1-A80A-BA1DD8AC9562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CD-41D1-A80A-BA1DD8AC9562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138325794382087"/>
                      <c:h val="7.2453630013803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0CD-41D1-A80A-BA1DD8AC9562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01446361757969"/>
                      <c:h val="7.2453630013803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0CD-41D1-A80A-BA1DD8AC9562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01446361757969"/>
                      <c:h val="7.2453630013803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0CD-41D1-A80A-BA1DD8AC9562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Figures'!$C$2:$C$4</c:f>
              <c:numCache>
                <c:formatCode>0.00</c:formatCode>
                <c:ptCount val="3"/>
                <c:pt idx="0">
                  <c:v>3.9</c:v>
                </c:pt>
                <c:pt idx="1">
                  <c:v>4.26</c:v>
                </c:pt>
                <c:pt idx="2">
                  <c:v>4.32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CD-41D1-A80A-BA1DD8AC956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Soybeans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Figures'!$D$1</c:f>
              <c:strCache>
                <c:ptCount val="1"/>
                <c:pt idx="0">
                  <c:v>Soybeans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E987-4697-B5EC-E82240559C53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987-4697-B5EC-E82240559C53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987-4697-B5EC-E82240559C53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794326241134744"/>
                      <c:h val="0.16831055271232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987-4697-B5EC-E82240559C53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375886524822691"/>
                      <c:h val="0.11509896903695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987-4697-B5EC-E82240559C53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794326241134744"/>
                      <c:h val="0.16831055271232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987-4697-B5EC-E82240559C53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Figures'!$D$2:$D$4</c:f>
              <c:numCache>
                <c:formatCode>0.00</c:formatCode>
                <c:ptCount val="3"/>
                <c:pt idx="0">
                  <c:v>10</c:v>
                </c:pt>
                <c:pt idx="1">
                  <c:v>9.66</c:v>
                </c:pt>
                <c:pt idx="2">
                  <c:v>10.46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87-4697-B5EC-E82240559C53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1500000000000000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Wheat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Figures'!$E$1</c:f>
              <c:strCache>
                <c:ptCount val="1"/>
                <c:pt idx="0">
                  <c:v>Wheat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B8B-40D8-9D71-0658B829F965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B8B-40D8-9D71-0658B829F965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4B8B-40D8-9D71-0658B829F965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62"/>
                      <c:h val="0.156491144853405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B8B-40D8-9D71-0658B829F965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73"/>
                      <c:h val="0.230702853107374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B8B-40D8-9D71-0658B829F965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61805800691873"/>
                      <c:h val="0.156491144853405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B8B-40D8-9D71-0658B829F965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Figures'!$E$2:$E$4</c:f>
              <c:numCache>
                <c:formatCode>0.00</c:formatCode>
                <c:ptCount val="3"/>
                <c:pt idx="0">
                  <c:v>5.8</c:v>
                </c:pt>
                <c:pt idx="1">
                  <c:v>5.56</c:v>
                </c:pt>
                <c:pt idx="2">
                  <c:v>5.78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B8B-40D8-9D71-0658B829F965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5.5000000000000007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Oats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Figures'!$F$1</c:f>
              <c:strCache>
                <c:ptCount val="1"/>
                <c:pt idx="0">
                  <c:v>Oats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F6FE-4C09-A16C-43455F537285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F6FE-4C09-A16C-43455F537285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6FE-4C09-A16C-43455F537285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592006880218723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6FE-4C09-A16C-43455F537285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30900867943015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6FE-4C09-A16C-43455F537285}"/>
                </c:ext>
              </c:extLst>
            </c:dLbl>
            <c:dLbl>
              <c:idx val="2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222207959745583"/>
                      <c:h val="0.23070290196031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6FE-4C09-A16C-43455F537285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Figures'!$F$2:$F$4</c:f>
              <c:numCache>
                <c:formatCode>0.00</c:formatCode>
                <c:ptCount val="3"/>
                <c:pt idx="0">
                  <c:v>2.9</c:v>
                </c:pt>
                <c:pt idx="1">
                  <c:v>2.76</c:v>
                </c:pt>
                <c:pt idx="2">
                  <c:v>3.24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6FE-4C09-A16C-43455F537285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Prices!$J$2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15-4E22-8DB2-743375E5CAE4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15-4E22-8DB2-743375E5CAE4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15-4E22-8DB2-743375E5CAE4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15-4E22-8DB2-743375E5CAE4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1815-4E22-8DB2-743375E5CAE4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1815-4E22-8DB2-743375E5CAE4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1815-4E22-8DB2-743375E5CAE4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Prices!$J$3:$J$15</c:f>
              <c:numCache>
                <c:formatCode>"$"#,##0.00_);[Red]\("$"#,##0.00\)</c:formatCode>
                <c:ptCount val="13"/>
                <c:pt idx="0">
                  <c:v>6.06</c:v>
                </c:pt>
                <c:pt idx="1">
                  <c:v>5.3</c:v>
                </c:pt>
                <c:pt idx="2">
                  <c:v>5.52</c:v>
                </c:pt>
                <c:pt idx="3">
                  <c:v>4.96</c:v>
                </c:pt>
                <c:pt idx="4">
                  <c:v>4.47</c:v>
                </c:pt>
                <c:pt idx="5">
                  <c:v>4.62</c:v>
                </c:pt>
                <c:pt idx="6">
                  <c:v>4.6900000000000004</c:v>
                </c:pt>
                <c:pt idx="7">
                  <c:v>4.75</c:v>
                </c:pt>
                <c:pt idx="8">
                  <c:v>5.31</c:v>
                </c:pt>
                <c:pt idx="9">
                  <c:v>7.4</c:v>
                </c:pt>
                <c:pt idx="10">
                  <c:v>7.39</c:v>
                </c:pt>
                <c:pt idx="11">
                  <c:v>6.6</c:v>
                </c:pt>
                <c:pt idx="12">
                  <c:v>5.75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1815-4E22-8DB2-743375E5CAE4}"/>
            </c:ext>
          </c:extLst>
        </c:ser>
        <c:ser>
          <c:idx val="1"/>
          <c:order val="1"/>
          <c:tx>
            <c:strRef>
              <c:f>Prices!$K$2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Prices!$K$3:$K$15</c:f>
              <c:numCache>
                <c:formatCode>"$"#,##0.00_);[Red]\("$"#,##0.00\)</c:formatCode>
                <c:ptCount val="13"/>
                <c:pt idx="0">
                  <c:v>4.95</c:v>
                </c:pt>
                <c:pt idx="1">
                  <c:v>4.95</c:v>
                </c:pt>
                <c:pt idx="2">
                  <c:v>4.95</c:v>
                </c:pt>
                <c:pt idx="3">
                  <c:v>4.95</c:v>
                </c:pt>
                <c:pt idx="4">
                  <c:v>4.95</c:v>
                </c:pt>
                <c:pt idx="5">
                  <c:v>4.95</c:v>
                </c:pt>
                <c:pt idx="6">
                  <c:v>4.95</c:v>
                </c:pt>
                <c:pt idx="7">
                  <c:v>4.95</c:v>
                </c:pt>
                <c:pt idx="8">
                  <c:v>4.95</c:v>
                </c:pt>
                <c:pt idx="9">
                  <c:v>4.95</c:v>
                </c:pt>
                <c:pt idx="10">
                  <c:v>4.95</c:v>
                </c:pt>
                <c:pt idx="11">
                  <c:v>4.95</c:v>
                </c:pt>
                <c:pt idx="12">
                  <c:v>4.95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1815-4E22-8DB2-743375E5C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48987496354622"/>
          <c:y val="8.8225270669291325E-2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C00000"/>
                </a:solidFill>
              </a:rPr>
              <a:t>Barley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Figures'!$G$1</c:f>
              <c:strCache>
                <c:ptCount val="1"/>
                <c:pt idx="0">
                  <c:v>Barley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CFF5822B-904A-407A-88D7-753268ACD76B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452887830613119"/>
                      <c:h val="0.1136752847133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068-44D9-B401-B853046E7CE8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08308891013998"/>
                      <c:h val="0.113675284713386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068-44D9-B401-B853046E7CE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A5042AB-FF48-4670-97D7-74724AA4AECD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626489269982263"/>
                      <c:h val="0.1136752847133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068-44D9-B401-B853046E7CE8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Figures'!$G$2:$G$4</c:f>
              <c:numCache>
                <c:formatCode>0.00</c:formatCode>
                <c:ptCount val="3"/>
                <c:pt idx="0">
                  <c:v>5.75</c:v>
                </c:pt>
                <c:pt idx="1">
                  <c:v>4.95</c:v>
                </c:pt>
                <c:pt idx="2">
                  <c:v>5.0599999999999996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068-44D9-B401-B853046E7CE8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in val="4.4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Prices!$N$2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8-4F06-B6F3-8372CA650CA7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8-4F06-B6F3-8372CA650CA7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88-4F06-B6F3-8372CA650CA7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88-4F06-B6F3-8372CA650CA7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88-4F06-B6F3-8372CA650CA7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88-4F06-B6F3-8372CA650CA7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AA88-4F06-B6F3-8372CA650CA7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Prices!$N$3:$N$15</c:f>
              <c:numCache>
                <c:formatCode>"$"#,##0.00_);[Red]\("$"#,##0.00\)</c:formatCode>
                <c:ptCount val="13"/>
                <c:pt idx="0">
                  <c:v>21.4</c:v>
                </c:pt>
                <c:pt idx="1">
                  <c:v>21.7</c:v>
                </c:pt>
                <c:pt idx="2">
                  <c:v>19.600000000000001</c:v>
                </c:pt>
                <c:pt idx="3">
                  <c:v>17.399999999999999</c:v>
                </c:pt>
                <c:pt idx="4">
                  <c:v>17.2</c:v>
                </c:pt>
                <c:pt idx="5">
                  <c:v>17.399999999999999</c:v>
                </c:pt>
                <c:pt idx="6">
                  <c:v>19.5</c:v>
                </c:pt>
                <c:pt idx="7">
                  <c:v>21.3</c:v>
                </c:pt>
                <c:pt idx="8">
                  <c:v>32.9</c:v>
                </c:pt>
                <c:pt idx="9">
                  <c:v>27.800000000000004</c:v>
                </c:pt>
                <c:pt idx="10">
                  <c:v>21.2</c:v>
                </c:pt>
                <c:pt idx="11">
                  <c:v>19.75</c:v>
                </c:pt>
                <c:pt idx="12">
                  <c:v>20.05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AA88-4F06-B6F3-8372CA650CA7}"/>
            </c:ext>
          </c:extLst>
        </c:ser>
        <c:ser>
          <c:idx val="1"/>
          <c:order val="1"/>
          <c:tx>
            <c:strRef>
              <c:f>Prices!$O$2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Prices!$O$3:$O$15</c:f>
              <c:numCache>
                <c:formatCode>"$"#,##0.00_);[Red]\("$"#,##0.00\)</c:formatCode>
                <c:ptCount val="13"/>
                <c:pt idx="0">
                  <c:v>20.150000000000002</c:v>
                </c:pt>
                <c:pt idx="1">
                  <c:v>20.150000000000002</c:v>
                </c:pt>
                <c:pt idx="2">
                  <c:v>20.150000000000002</c:v>
                </c:pt>
                <c:pt idx="3">
                  <c:v>20.150000000000002</c:v>
                </c:pt>
                <c:pt idx="4">
                  <c:v>20.150000000000002</c:v>
                </c:pt>
                <c:pt idx="5">
                  <c:v>20.150000000000002</c:v>
                </c:pt>
                <c:pt idx="6">
                  <c:v>20.150000000000002</c:v>
                </c:pt>
                <c:pt idx="7">
                  <c:v>20.150000000000002</c:v>
                </c:pt>
                <c:pt idx="8">
                  <c:v>20.150000000000002</c:v>
                </c:pt>
                <c:pt idx="9">
                  <c:v>20.150000000000002</c:v>
                </c:pt>
                <c:pt idx="10">
                  <c:v>20.150000000000002</c:v>
                </c:pt>
                <c:pt idx="11">
                  <c:v>20.150000000000002</c:v>
                </c:pt>
                <c:pt idx="12">
                  <c:v>20.150000000000002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AA88-4F06-B6F3-8372CA650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8300060148731409"/>
          <c:y val="9.0829437335957997E-2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4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sz="2880" dirty="0">
                <a:solidFill>
                  <a:srgbClr val="C00000"/>
                </a:solidFill>
              </a:rPr>
              <a:t>Sunflower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4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Figures'!$I$1</c:f>
              <c:strCache>
                <c:ptCount val="1"/>
                <c:pt idx="0">
                  <c:v>Sunflowers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7A60-4794-88AB-CD6F4E7B35D8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800111589664946"/>
                      <c:h val="0.11367526394837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A60-4794-88AB-CD6F4E7B35D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60-4794-88AB-CD6F4E7B35D8}"/>
                </c:ext>
              </c:extLst>
            </c:dLbl>
            <c:dLbl>
              <c:idx val="2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539708035568338"/>
                      <c:h val="0.11367526394837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A60-4794-88AB-CD6F4E7B35D8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Figures'!$I$2:$I$4</c:f>
              <c:numCache>
                <c:formatCode>General</c:formatCode>
                <c:ptCount val="3"/>
                <c:pt idx="0">
                  <c:v>20.05</c:v>
                </c:pt>
                <c:pt idx="1">
                  <c:v>20.150000000000002</c:v>
                </c:pt>
                <c:pt idx="2">
                  <c:v>20.150000000000002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A60-4794-88AB-CD6F4E7B35D8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ax val="20.18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435552001312332"/>
        </c:manualLayout>
      </c:layout>
      <c:scatterChart>
        <c:scatterStyle val="lineMarker"/>
        <c:varyColors val="0"/>
        <c:ser>
          <c:idx val="0"/>
          <c:order val="0"/>
          <c:tx>
            <c:strRef>
              <c:f>Prices!$L$2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86-40E5-A636-6AE75E36C56D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E86-40E5-A636-6AE75E36C56D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E86-40E5-A636-6AE75E36C56D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E86-40E5-A636-6AE75E36C56D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1E86-40E5-A636-6AE75E36C56D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1E86-40E5-A636-6AE75E36C56D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1E86-40E5-A636-6AE75E36C56D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Prices!$L$3:$L$15</c:f>
              <c:numCache>
                <c:formatCode>"$"#,##0.00_);[Red]\("$"#,##0.00\)</c:formatCode>
                <c:ptCount val="13"/>
                <c:pt idx="0">
                  <c:v>4.28</c:v>
                </c:pt>
                <c:pt idx="1">
                  <c:v>4.03</c:v>
                </c:pt>
                <c:pt idx="2">
                  <c:v>3.31</c:v>
                </c:pt>
                <c:pt idx="3">
                  <c:v>2.79</c:v>
                </c:pt>
                <c:pt idx="4">
                  <c:v>3.22</c:v>
                </c:pt>
                <c:pt idx="5">
                  <c:v>3.26</c:v>
                </c:pt>
                <c:pt idx="6">
                  <c:v>3.34</c:v>
                </c:pt>
                <c:pt idx="7">
                  <c:v>5.04</c:v>
                </c:pt>
                <c:pt idx="8">
                  <c:v>5.94</c:v>
                </c:pt>
                <c:pt idx="9">
                  <c:v>5.94</c:v>
                </c:pt>
                <c:pt idx="10">
                  <c:v>4.93</c:v>
                </c:pt>
                <c:pt idx="11">
                  <c:v>4.25</c:v>
                </c:pt>
                <c:pt idx="12">
                  <c:v>3.8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1E86-40E5-A636-6AE75E36C56D}"/>
            </c:ext>
          </c:extLst>
        </c:ser>
        <c:ser>
          <c:idx val="1"/>
          <c:order val="1"/>
          <c:tx>
            <c:strRef>
              <c:f>Prices!$M$2</c:f>
              <c:strCache>
                <c:ptCount val="1"/>
                <c:pt idx="0">
                  <c:v>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1E86-40E5-A636-6AE75E36C56D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1E86-40E5-A636-6AE75E36C56D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1E86-40E5-A636-6AE75E36C56D}"/>
              </c:ext>
            </c:extLst>
          </c:dPt>
          <c:xVal>
            <c:numRef>
              <c:f>Prices!$A$3:$A$15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xVal>
          <c:yVal>
            <c:numRef>
              <c:f>Prices!$M$3:$M$15</c:f>
              <c:numCache>
                <c:formatCode>"$"#,##0.00_);[Red]\("$"#,##0.00\)</c:formatCode>
                <c:ptCount val="13"/>
                <c:pt idx="0">
                  <c:v>3.95</c:v>
                </c:pt>
                <c:pt idx="1">
                  <c:v>3.95</c:v>
                </c:pt>
                <c:pt idx="2">
                  <c:v>3.95</c:v>
                </c:pt>
                <c:pt idx="3">
                  <c:v>3.95</c:v>
                </c:pt>
                <c:pt idx="4">
                  <c:v>3.95</c:v>
                </c:pt>
                <c:pt idx="5">
                  <c:v>3.95</c:v>
                </c:pt>
                <c:pt idx="6">
                  <c:v>3.95</c:v>
                </c:pt>
                <c:pt idx="7">
                  <c:v>3.95</c:v>
                </c:pt>
                <c:pt idx="8">
                  <c:v>3.95</c:v>
                </c:pt>
                <c:pt idx="9">
                  <c:v>3.95</c:v>
                </c:pt>
                <c:pt idx="10">
                  <c:v>3.95</c:v>
                </c:pt>
                <c:pt idx="11">
                  <c:v>4.0599999999999996</c:v>
                </c:pt>
                <c:pt idx="12">
                  <c:v>4.51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1E86-40E5-A636-6AE75E36C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5"/>
          <c:min val="20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48987496354622"/>
          <c:y val="7.520443733595801E-2"/>
          <c:w val="0.41409129848352288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Sorghum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Figures'!$H$1</c:f>
              <c:strCache>
                <c:ptCount val="1"/>
                <c:pt idx="0">
                  <c:v>Sorghum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B80-4442-947E-3D6208A58C9B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B80-4442-947E-3D6208A58C9B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206160534151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B80-4442-947E-3D6208A58C9B}"/>
                </c:ext>
              </c:extLst>
            </c:dLbl>
            <c:dLbl>
              <c:idx val="1"/>
              <c:layout>
                <c:manualLayout>
                  <c:x val="2.1393714951930134E-7"/>
                  <c:y val="4.63980753932191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678807599903289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B80-4442-947E-3D6208A58C9B}"/>
                </c:ext>
              </c:extLst>
            </c:dLbl>
            <c:dLbl>
              <c:idx val="2"/>
              <c:layout>
                <c:manualLayout>
                  <c:x val="5.4340035984228301E-3"/>
                  <c:y val="-2.319903769660956E-3"/>
                </c:manualLayout>
              </c:layout>
              <c:tx>
                <c:rich>
                  <a:bodyPr/>
                  <a:lstStyle/>
                  <a:p>
                    <a:fld id="{EB4ABFDE-9E55-41C6-9DEF-C18E819149EF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592006880218734"/>
                      <c:h val="0.134995200356571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B80-4442-947E-3D6208A58C9B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Figures'!$H$2:$H$4</c:f>
              <c:numCache>
                <c:formatCode>0.00</c:formatCode>
                <c:ptCount val="3"/>
                <c:pt idx="0">
                  <c:v>3.8</c:v>
                </c:pt>
                <c:pt idx="1">
                  <c:v>4.51</c:v>
                </c:pt>
                <c:pt idx="2">
                  <c:v>4.5599999999999996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B80-4442-947E-3D6208A58C9B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ax val="4.8"/>
          <c:min val="3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1500000000000000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C00000"/>
                </a:solidFill>
              </a:rPr>
              <a:t>Barley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Figures'!$G$1</c:f>
              <c:strCache>
                <c:ptCount val="1"/>
                <c:pt idx="0">
                  <c:v>Barley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CFF5822B-904A-407A-88D7-753268ACD76B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452887830613119"/>
                      <c:h val="0.1136752847133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ABB-4872-8D22-B929F8CCF79C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08308891013998"/>
                      <c:h val="0.113675284713386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ABB-4872-8D22-B929F8CCF79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A5042AB-FF48-4670-97D7-74724AA4AECD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626489269982263"/>
                      <c:h val="0.1136752847133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ABB-4872-8D22-B929F8CCF79C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Figures'!$G$2:$G$4</c:f>
              <c:numCache>
                <c:formatCode>0.00</c:formatCode>
                <c:ptCount val="3"/>
                <c:pt idx="0">
                  <c:v>5.75</c:v>
                </c:pt>
                <c:pt idx="1">
                  <c:v>4.95</c:v>
                </c:pt>
                <c:pt idx="2">
                  <c:v>5.0599999999999996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ABB-4872-8D22-B929F8CCF79C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in val="4.4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4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sz="2880" dirty="0">
                <a:solidFill>
                  <a:srgbClr val="C00000"/>
                </a:solidFill>
              </a:rPr>
              <a:t>Sunflower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4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Figures'!$I$1</c:f>
              <c:strCache>
                <c:ptCount val="1"/>
                <c:pt idx="0">
                  <c:v>Sunflowers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BFAB-42C3-97EE-1B01E6827670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430313366713242"/>
                      <c:h val="0.11367526394837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FAB-42C3-97EE-1B01E682767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AB-42C3-97EE-1B01E6827670}"/>
                </c:ext>
              </c:extLst>
            </c:dLbl>
            <c:dLbl>
              <c:idx val="2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800111589664946"/>
                      <c:h val="0.11367526394837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FAB-42C3-97EE-1B01E6827670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Figures'!$I$2:$I$4</c:f>
              <c:numCache>
                <c:formatCode>General</c:formatCode>
                <c:ptCount val="3"/>
                <c:pt idx="0">
                  <c:v>20.05</c:v>
                </c:pt>
                <c:pt idx="1">
                  <c:v>20.150000000000002</c:v>
                </c:pt>
                <c:pt idx="2">
                  <c:v>20.150000000000002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FAB-42C3-97EE-1B01E6827670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ax val="20.18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Sorghum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'2025 Figures'!$H$1</c:f>
              <c:strCache>
                <c:ptCount val="1"/>
                <c:pt idx="0">
                  <c:v>Sorghum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181-4AAF-B428-37A326E697A6}"/>
              </c:ext>
            </c:extLst>
          </c:dPt>
          <c:dPt>
            <c:idx val="2"/>
            <c:marker>
              <c:symbol val="circle"/>
              <c:size val="7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181-4AAF-B428-37A326E697A6}"/>
              </c:ext>
            </c:extLst>
          </c:dPt>
          <c:dLbls>
            <c:dLbl>
              <c:idx val="0"/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206160534151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181-4AAF-B428-37A326E697A6}"/>
                </c:ext>
              </c:extLst>
            </c:dLbl>
            <c:dLbl>
              <c:idx val="1"/>
              <c:layout>
                <c:manualLayout>
                  <c:x val="2.1393714951930134E-7"/>
                  <c:y val="4.63980753932191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678807599903289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181-4AAF-B428-37A326E697A6}"/>
                </c:ext>
              </c:extLst>
            </c:dLbl>
            <c:dLbl>
              <c:idx val="2"/>
              <c:layout>
                <c:manualLayout>
                  <c:x val="5.4340035984228301E-3"/>
                  <c:y val="-2.319903769660956E-3"/>
                </c:manualLayout>
              </c:layout>
              <c:tx>
                <c:rich>
                  <a:bodyPr/>
                  <a:lstStyle/>
                  <a:p>
                    <a:fld id="{EB4ABFDE-9E55-41C6-9DEF-C18E819149EF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592006880218734"/>
                      <c:h val="0.134995200356571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181-4AAF-B428-37A326E697A6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'2025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'2025 Figures'!$H$2:$H$4</c:f>
              <c:numCache>
                <c:formatCode>0.00</c:formatCode>
                <c:ptCount val="3"/>
                <c:pt idx="0">
                  <c:v>3.8</c:v>
                </c:pt>
                <c:pt idx="1">
                  <c:v>4.51</c:v>
                </c:pt>
                <c:pt idx="2">
                  <c:v>4.5599999999999996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181-4AAF-B428-37A326E697A6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  <c:max val="4.8"/>
          <c:min val="3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0.1500000000000000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D515E-9C1E-4446-B506-E85D001AE6A5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E15EB-B9AF-4DDA-99E5-D6E4F1498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9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A120936A-18D3-42BE-AE22-3498E0B7445A}" type="slidenum">
              <a:rPr lang="en-US" smtClean="0">
                <a:latin typeface="Arial" charset="0"/>
              </a:rPr>
              <a:pPr/>
              <a:t>1</a:t>
            </a:fld>
            <a:endParaRPr lang="en-US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6913"/>
            <a:ext cx="6197600" cy="34861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6FEB6-A3F5-4646-AF63-E762ABB9F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3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B6FA-136E-4839-98E8-C9FE6C92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5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4E2D-69CE-452C-A6E6-C3B7DBF7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02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3464-4E57-4877-AB1D-CADE0DE9F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0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4A74-4932-46B6-939B-A86B5C677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4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D8ED8-A3B2-4E25-9E53-DFD7F2F59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1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657B-9222-477A-8F15-566820C28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1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911754" y="3580343"/>
            <a:ext cx="557847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F146-54C3-446C-9748-5154BDAE1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103F-AFDD-4D7D-A5A7-3220C097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91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E16C-5F2A-4F83-9FCC-5E77E90FA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9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B058-01C0-4B67-82BB-2FE317BBA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2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9051"/>
            <a:ext cx="54864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9051"/>
            <a:ext cx="14224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1A762-186E-4F6D-9184-551C9397F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1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dmitchell@wisc.edu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ae.wisc.edu/pdmitchell/extension/arc-plc-signup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a.usda.gov/documents/arcco-2025-data-20250106" TargetMode="External"/><Relationship Id="rId2" Type="http://schemas.openxmlformats.org/officeDocument/2006/relationships/hyperlink" Target="https://aae.wisc.edu/pdmitchell/wp-content/uploads/sites/15/2025/01/2025-Price-County-Data-Post.xls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oce/commodity-markets/baseline" TargetMode="External"/><Relationship Id="rId2" Type="http://schemas.openxmlformats.org/officeDocument/2006/relationships/hyperlink" Target="https://www.fsa.usda.gov/documents/2025-erp-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armdocdaily.illinois.edu/2020/11/the-new-enhanced-coverage-option-eco-crop-insurance-program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oce/commodity-markets/baseline" TargetMode="External"/><Relationship Id="rId2" Type="http://schemas.openxmlformats.org/officeDocument/2006/relationships/hyperlink" Target="https://www.fsa.usda.gov/documents/2025-erp-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14400" y="838201"/>
            <a:ext cx="10464800" cy="246062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cap="small" dirty="0">
                <a:solidFill>
                  <a:schemeClr val="accent1"/>
                </a:solidFill>
              </a:rPr>
              <a:t>2025 ARC and PLC Signup </a:t>
            </a:r>
            <a:br>
              <a:rPr lang="en-US" sz="4800" cap="small" dirty="0">
                <a:solidFill>
                  <a:schemeClr val="accent1"/>
                </a:solidFill>
              </a:rPr>
            </a:br>
            <a:r>
              <a:rPr lang="en-US" sz="4800" cap="small" dirty="0">
                <a:solidFill>
                  <a:schemeClr val="accent1"/>
                </a:solidFill>
              </a:rPr>
              <a:t>Recommendations for Wisconsin Farmers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505200"/>
            <a:ext cx="9220200" cy="3124200"/>
          </a:xfrm>
        </p:spPr>
        <p:txBody>
          <a:bodyPr rtlCol="0">
            <a:normAutofit fontScale="92500" lnSpcReduction="1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Dr. Paul D. Mitchell</a:t>
            </a:r>
          </a:p>
          <a:p>
            <a:r>
              <a:rPr lang="en-US" dirty="0">
                <a:solidFill>
                  <a:schemeClr val="tx1"/>
                </a:solidFill>
              </a:rPr>
              <a:t>Professor of Agricultural and Applied Economics</a:t>
            </a:r>
          </a:p>
          <a:p>
            <a:r>
              <a:rPr lang="en-US" dirty="0">
                <a:solidFill>
                  <a:schemeClr val="tx1"/>
                </a:solidFill>
              </a:rPr>
              <a:t>Extension State Specialist in Cropping Systems Management</a:t>
            </a:r>
          </a:p>
          <a:p>
            <a:r>
              <a:rPr lang="en-US" dirty="0">
                <a:solidFill>
                  <a:schemeClr val="tx1"/>
                </a:solidFill>
              </a:rPr>
              <a:t>Director Renk </a:t>
            </a:r>
            <a:r>
              <a:rPr lang="en-US" dirty="0" err="1">
                <a:solidFill>
                  <a:schemeClr val="tx1"/>
                </a:solidFill>
              </a:rPr>
              <a:t>AgriBusiness</a:t>
            </a:r>
            <a:r>
              <a:rPr lang="en-US" dirty="0">
                <a:solidFill>
                  <a:schemeClr val="tx1"/>
                </a:solidFill>
              </a:rPr>
              <a:t> Institute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January 17, 2025</a:t>
            </a:r>
          </a:p>
          <a:p>
            <a:r>
              <a:rPr lang="en-US" sz="2800" dirty="0">
                <a:solidFill>
                  <a:schemeClr val="tx1"/>
                </a:solidFill>
              </a:rPr>
              <a:t>608-320-1162	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pdmitchell@wisc.edu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r>
              <a:rPr lang="en-US" sz="2800" dirty="0">
                <a:hlinkClick r:id="rId4"/>
              </a:rPr>
              <a:t>https://aae.wisc.edu/pdmitchell/extension/arc-plc-signup/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35" y="4728768"/>
            <a:ext cx="2648776" cy="33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C188E8-9B7E-4522-96CD-BFD4A5087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742" y="3593267"/>
            <a:ext cx="3325458" cy="3368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C5480B-D707-DFD9-31CE-E865A3B09E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999" y="4025966"/>
            <a:ext cx="2279264" cy="6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8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6DE2-25A9-422C-8959-FBFF149E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Topics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F080-D8CE-478D-9B4E-3807AFAAD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Recommendations for corn, soybeans, wheat, and oats</a:t>
            </a:r>
          </a:p>
          <a:p>
            <a:r>
              <a:rPr lang="en-US" sz="2800" dirty="0"/>
              <a:t>SCO and ECO</a:t>
            </a:r>
          </a:p>
          <a:p>
            <a:r>
              <a:rPr lang="en-US" sz="2800" dirty="0"/>
              <a:t>Recommendations for minor crops</a:t>
            </a:r>
          </a:p>
          <a:p>
            <a:pPr marL="274637" lvl="1" indent="0">
              <a:buNone/>
            </a:pPr>
            <a:endParaRPr lang="en-US" sz="1600" dirty="0"/>
          </a:p>
          <a:p>
            <a:r>
              <a:rPr lang="en-US" sz="2800" dirty="0"/>
              <a:t>Not Covered: How PLC and ARC work</a:t>
            </a:r>
            <a:endParaRPr lang="en-US" sz="2800" dirty="0">
              <a:highlight>
                <a:srgbClr val="FFFF00"/>
              </a:highlight>
            </a:endParaRPr>
          </a:p>
          <a:p>
            <a:r>
              <a:rPr lang="en-US" sz="2800" dirty="0"/>
              <a:t>Types of farms that may find ARC-IC a useful option</a:t>
            </a:r>
            <a:endParaRPr lang="en-US" sz="2800" dirty="0">
              <a:highlight>
                <a:srgbClr val="FFFF00"/>
              </a:highlight>
            </a:endParaRPr>
          </a:p>
          <a:p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202724-D3F6-7249-1378-DB42FE7A16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09337"/>
            <a:ext cx="1691640" cy="462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12B6C8-C37C-9805-2C64-D6B64A9C44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4D96-DA49-42BD-ACE5-ACB9F554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5050C"/>
                </a:solidFill>
              </a:rPr>
              <a:t>ARC and PLC Signup Deadline: </a:t>
            </a:r>
            <a:r>
              <a:rPr lang="en-US" sz="3600" u="sng" dirty="0">
                <a:solidFill>
                  <a:srgbClr val="C5050C"/>
                </a:solidFill>
              </a:rPr>
              <a:t>April 15</a:t>
            </a:r>
            <a:r>
              <a:rPr lang="en-US" sz="3600" dirty="0">
                <a:solidFill>
                  <a:srgbClr val="C5050C"/>
                </a:solidFill>
              </a:rPr>
              <a:t>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BB1F7-5D4C-4B1F-9C0B-1526CD677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125200" cy="4876800"/>
          </a:xfrm>
        </p:spPr>
        <p:txBody>
          <a:bodyPr/>
          <a:lstStyle/>
          <a:p>
            <a:r>
              <a:rPr lang="en-US" sz="2800" dirty="0"/>
              <a:t>Farmers choose PLC or ARC-CO (or ARC-IC) for their base acres</a:t>
            </a:r>
          </a:p>
          <a:p>
            <a:r>
              <a:rPr lang="en-US" sz="2800" dirty="0"/>
              <a:t>Can mix and match across farms and crops</a:t>
            </a:r>
          </a:p>
          <a:p>
            <a:pPr lvl="1"/>
            <a:r>
              <a:rPr lang="en-US" sz="2400" dirty="0"/>
              <a:t>Use PLC for your corn base and ARC-CO for your soybean base</a:t>
            </a:r>
          </a:p>
          <a:p>
            <a:pPr lvl="1"/>
            <a:r>
              <a:rPr lang="en-US" sz="2400" dirty="0"/>
              <a:t>Use PLC for corn on one farm, ARC-CO for corn on another</a:t>
            </a:r>
          </a:p>
          <a:p>
            <a:r>
              <a:rPr lang="en-US" sz="2800" dirty="0"/>
              <a:t>Signup is only for </a:t>
            </a:r>
            <a:r>
              <a:rPr lang="en-US" sz="2800" u="sng" dirty="0"/>
              <a:t>2025</a:t>
            </a:r>
            <a:r>
              <a:rPr lang="en-US" sz="2800" dirty="0"/>
              <a:t> crops (2024 crops already chosen)</a:t>
            </a:r>
          </a:p>
          <a:p>
            <a:pPr lvl="1"/>
            <a:r>
              <a:rPr lang="en-US" sz="2800" dirty="0"/>
              <a:t>Payments based on marketing year average prices from Sep 1, 2025 until Aug 31, 2026</a:t>
            </a:r>
          </a:p>
          <a:p>
            <a:pPr lvl="1"/>
            <a:r>
              <a:rPr lang="en-US" sz="2800" dirty="0"/>
              <a:t>If payments are triggered, they will be made in Sep/Oct of </a:t>
            </a:r>
            <a:r>
              <a:rPr lang="en-US" sz="2800" u="sng" dirty="0"/>
              <a:t>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E5A8F8-BD14-F376-AF7C-D24D19CE1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09337"/>
            <a:ext cx="1691640" cy="462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A8B216-F958-2314-B6B2-1B3F83CC6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DD36-E68B-409E-A3EA-1A60D3B0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ARC and PLC: Reminder of how they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6C570-43D3-4A28-A3AC-87C0EAECF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11303479" cy="4876800"/>
          </a:xfrm>
        </p:spPr>
        <p:txBody>
          <a:bodyPr/>
          <a:lstStyle/>
          <a:p>
            <a:r>
              <a:rPr lang="en-US" sz="2800" dirty="0"/>
              <a:t>PLC: Pays if the </a:t>
            </a:r>
            <a:r>
              <a:rPr lang="en-US" sz="2800" u="sng" dirty="0"/>
              <a:t>national</a:t>
            </a:r>
            <a:r>
              <a:rPr lang="en-US" sz="2800" dirty="0"/>
              <a:t> marketing year average price falls below the Effective Reference Price (PLC Trigger)</a:t>
            </a:r>
          </a:p>
          <a:p>
            <a:r>
              <a:rPr lang="en-US" sz="2800" dirty="0"/>
              <a:t>ARC: Pays if actual </a:t>
            </a:r>
            <a:r>
              <a:rPr lang="en-US" sz="2800" u="sng" dirty="0"/>
              <a:t>county</a:t>
            </a:r>
            <a:r>
              <a:rPr lang="en-US" sz="2800" dirty="0"/>
              <a:t> revenue below county revenue guarantee</a:t>
            </a:r>
          </a:p>
          <a:p>
            <a:pPr lvl="1"/>
            <a:r>
              <a:rPr lang="en-US" sz="2800" dirty="0"/>
              <a:t>Actual County Revenue = national PLC price x NASS county yield</a:t>
            </a:r>
          </a:p>
          <a:p>
            <a:pPr lvl="1"/>
            <a:r>
              <a:rPr lang="en-US" sz="2800" dirty="0"/>
              <a:t>County Revenue Guarantee = </a:t>
            </a:r>
            <a:r>
              <a:rPr lang="en-US" sz="2800" u="sng" dirty="0"/>
              <a:t>86%</a:t>
            </a:r>
            <a:r>
              <a:rPr lang="en-US" sz="2800" dirty="0"/>
              <a:t> of Olympic average of county revenue for 2019-2023, with reference price as price floor</a:t>
            </a:r>
          </a:p>
          <a:p>
            <a:pPr lvl="1"/>
            <a:r>
              <a:rPr lang="en-US" sz="2800" dirty="0"/>
              <a:t>Wisconsin spreadsheet of prices and county yields and guarantees</a:t>
            </a:r>
          </a:p>
          <a:p>
            <a:pPr lvl="1"/>
            <a:r>
              <a:rPr lang="en-US" sz="1800" dirty="0">
                <a:hlinkClick r:id="rId2"/>
              </a:rPr>
              <a:t>https://aae.wisc.edu/pdmitchell/wp-content/uploads/sites/15/2025/01/2025-Price-County-Data-Post.xlsx</a:t>
            </a:r>
            <a:r>
              <a:rPr lang="en-US" sz="1800" dirty="0"/>
              <a:t> </a:t>
            </a:r>
          </a:p>
          <a:p>
            <a:pPr lvl="1"/>
            <a:r>
              <a:rPr lang="en-US" sz="2800" dirty="0"/>
              <a:t>National database of county yields and guarantees: </a:t>
            </a:r>
            <a:r>
              <a:rPr lang="en-US" dirty="0">
                <a:hlinkClick r:id="rId3"/>
              </a:rPr>
              <a:t>https://www.fsa.usda.gov/documents/arcco-2025-data-20250106</a:t>
            </a:r>
            <a:r>
              <a:rPr lang="en-US" dirty="0"/>
              <a:t> </a:t>
            </a:r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E00FD2-4035-DFD8-5962-DD0F9DFF52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5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DE3E-9773-C747-ECAE-C21F17A5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Initial ARC/PLC Recommendations for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E9681-1DBD-A59C-843C-E9969965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had to decide today: PLC for Corn and ARC for Soybeans, Wheat and Oats</a:t>
            </a:r>
          </a:p>
          <a:p>
            <a:r>
              <a:rPr lang="en-US" dirty="0"/>
              <a:t>No Rush, you have until April 15</a:t>
            </a:r>
            <a:r>
              <a:rPr lang="en-US" baseline="30000" dirty="0"/>
              <a:t>th</a:t>
            </a:r>
            <a:r>
              <a:rPr lang="en-US" dirty="0"/>
              <a:t> to make your election</a:t>
            </a:r>
          </a:p>
          <a:p>
            <a:pPr lvl="1"/>
            <a:r>
              <a:rPr lang="en-US" sz="2400" dirty="0"/>
              <a:t>Market uncertainty high due to supply and demand issues and policy uncertainty: WASDE has surprised markets this year</a:t>
            </a:r>
          </a:p>
          <a:p>
            <a:pPr lvl="1"/>
            <a:r>
              <a:rPr lang="en-US" sz="2400" dirty="0"/>
              <a:t>USDA Long-run Baseline published mid-Feb will have 2025 price estimates</a:t>
            </a:r>
          </a:p>
          <a:p>
            <a:pPr lvl="1"/>
            <a:r>
              <a:rPr lang="en-US" sz="2400" dirty="0"/>
              <a:t>2025 Prospective Plantings Report published Mar 31</a:t>
            </a:r>
          </a:p>
          <a:p>
            <a:pPr lvl="1"/>
            <a:r>
              <a:rPr lang="en-US" sz="2400" dirty="0"/>
              <a:t>Policy Uncertainty: Will Trump impose tariffs? What will Congress do? </a:t>
            </a:r>
          </a:p>
          <a:p>
            <a:pPr lvl="1"/>
            <a:r>
              <a:rPr lang="en-US" sz="2400" dirty="0"/>
              <a:t>I will update my recommendations as the sign-up period progresses</a:t>
            </a:r>
          </a:p>
          <a:p>
            <a:r>
              <a:rPr lang="en-US" b="1" dirty="0">
                <a:solidFill>
                  <a:srgbClr val="C00000"/>
                </a:solidFill>
              </a:rPr>
              <a:t>File your FSA Enrollment form for 2025 soon (2025 CCC-866)</a:t>
            </a:r>
          </a:p>
          <a:p>
            <a:pPr lvl="1"/>
            <a:r>
              <a:rPr lang="en-US" sz="2400" dirty="0"/>
              <a:t>Your 2024 ARC/PLC Elections will automatically transfer to 2025</a:t>
            </a:r>
          </a:p>
          <a:p>
            <a:r>
              <a:rPr lang="en-US" b="1" dirty="0">
                <a:solidFill>
                  <a:srgbClr val="C00000"/>
                </a:solidFill>
              </a:rPr>
              <a:t>Update your Elections for 2025 before April 15</a:t>
            </a:r>
            <a:r>
              <a:rPr lang="en-US" b="1" baseline="30000" dirty="0">
                <a:solidFill>
                  <a:srgbClr val="C00000"/>
                </a:solidFill>
              </a:rPr>
              <a:t>th</a:t>
            </a:r>
            <a:r>
              <a:rPr lang="en-US" b="1" dirty="0">
                <a:solidFill>
                  <a:srgbClr val="C00000"/>
                </a:solidFill>
              </a:rPr>
              <a:t> if you want to</a:t>
            </a:r>
          </a:p>
        </p:txBody>
      </p:sp>
    </p:spTree>
    <p:extLst>
      <p:ext uri="{BB962C8B-B14F-4D97-AF65-F5344CB8AC3E}">
        <p14:creationId xmlns:p14="http://schemas.microsoft.com/office/powerpoint/2010/main" val="1207170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8088C-B866-71CD-186E-E7E5A6CE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C3D4-8EAC-F66D-80B8-280E8711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rgbClr val="C5050C"/>
                </a:solidFill>
              </a:rPr>
              <a:t>2025</a:t>
            </a:r>
            <a:r>
              <a:rPr lang="en-US" dirty="0">
                <a:solidFill>
                  <a:srgbClr val="C5050C"/>
                </a:solidFill>
              </a:rPr>
              <a:t> Effective Prices and Farm Price Projections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8BA497-60CF-B0C7-960B-641220B1B7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421282"/>
              </p:ext>
            </p:extLst>
          </p:nvPr>
        </p:nvGraphicFramePr>
        <p:xfrm>
          <a:off x="609599" y="1676400"/>
          <a:ext cx="108787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3138237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833543">
                  <a:extLst>
                    <a:ext uri="{9D8B030D-6E8A-4147-A177-3AD203B41FA5}">
                      <a16:colId xmlns:a16="http://schemas.microsoft.com/office/drawing/2014/main" val="3178492827"/>
                    </a:ext>
                  </a:extLst>
                </a:gridCol>
                <a:gridCol w="3078119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2025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2025 Effective ARC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2025 Farm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$3.90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Soybeans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$9.66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$10.46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$5.80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$3.24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$2.90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4959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D767A5-8C7F-B188-C924-4EF3D0407D9A}"/>
              </a:ext>
            </a:extLst>
          </p:cNvPr>
          <p:cNvSpPr txBox="1">
            <a:spLocks/>
          </p:cNvSpPr>
          <p:nvPr/>
        </p:nvSpPr>
        <p:spPr bwMode="auto">
          <a:xfrm>
            <a:off x="609600" y="4724400"/>
            <a:ext cx="10972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 (Dec 31, 2024)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dirty="0">
                <a:hlinkClick r:id="rId2"/>
              </a:rPr>
              <a:t>https://www.fsa.usda.gov/documents/2025-erp-pdf</a:t>
            </a:r>
            <a:r>
              <a:rPr lang="en-US" sz="1600" dirty="0"/>
              <a:t> </a:t>
            </a:r>
          </a:p>
          <a:p>
            <a:r>
              <a:rPr lang="en-US" sz="1600" b="1" dirty="0">
                <a:solidFill>
                  <a:srgbClr val="00B0F0"/>
                </a:solidFill>
              </a:rPr>
              <a:t>Effective ARC Prices: Price needed to trigger ARC payments if have average (benchmark) county yield</a:t>
            </a:r>
          </a:p>
          <a:p>
            <a:r>
              <a:rPr lang="en-US" sz="1600" dirty="0"/>
              <a:t>Projected 2025 Farm Prices: USDA Early-Release Baseline Projections (Nov 7, 2024)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b="0" i="0" u="sng" strike="noStrike" dirty="0">
                <a:solidFill>
                  <a:srgbClr val="0563C1"/>
                </a:solidFill>
                <a:effectLst/>
                <a:hlinkClick r:id="rId3"/>
              </a:rPr>
              <a:t>https://www.usda.gov/oce/commodity-markets/baseline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B92104-948E-47F5-AE3F-80A3FDA1194A}"/>
              </a:ext>
            </a:extLst>
          </p:cNvPr>
          <p:cNvSpPr txBox="1"/>
          <p:nvPr/>
        </p:nvSpPr>
        <p:spPr>
          <a:xfrm>
            <a:off x="2448426" y="1308408"/>
            <a:ext cx="3134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7D7B92-8488-2992-27DC-0E695BE701DA}"/>
              </a:ext>
            </a:extLst>
          </p:cNvPr>
          <p:cNvSpPr txBox="1"/>
          <p:nvPr/>
        </p:nvSpPr>
        <p:spPr>
          <a:xfrm>
            <a:off x="5582653" y="1308008"/>
            <a:ext cx="2815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ARC “Trigger”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BE17C0-0FD2-71B0-81C0-1C63A26D9B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7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E0B0D-3523-104B-8C8E-92E875D58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19C1-624F-AF6F-1876-CE5BED7E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Corn Prices and Effective Reference Prices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37BE81-3B82-BEE0-CE38-A8498FF3AA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190242A-4B6D-48FF-99B8-73A2A580F1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652587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796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E80D-21C3-E7A7-1A6E-68E25009B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FE1B-9A91-A2AC-94F0-2E8BA5E69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7A96610-D384-10B2-7F7D-24C20BBD9D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29790"/>
              </p:ext>
            </p:extLst>
          </p:nvPr>
        </p:nvGraphicFramePr>
        <p:xfrm>
          <a:off x="887099" y="848226"/>
          <a:ext cx="2337135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D33AEA0-4798-9A00-CA7B-FDDC600E5C87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9AA3BC-D10F-A08B-2E2D-5A04B3F371DB}"/>
              </a:ext>
            </a:extLst>
          </p:cNvPr>
          <p:cNvSpPr txBox="1"/>
          <p:nvPr/>
        </p:nvSpPr>
        <p:spPr>
          <a:xfrm>
            <a:off x="3197413" y="1524000"/>
            <a:ext cx="26078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r>
              <a:rPr lang="en-US" b="1" dirty="0"/>
              <a:t> </a:t>
            </a:r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800" b="1" dirty="0"/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87452-B9EB-474B-2B5F-B06E02AF7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90633" cy="4876800"/>
          </a:xfrm>
        </p:spPr>
        <p:txBody>
          <a:bodyPr/>
          <a:lstStyle/>
          <a:p>
            <a:r>
              <a:rPr lang="en-US" sz="2800" dirty="0"/>
              <a:t>Projected Price well below the PLC Trigger (Effective Reference Price) and the ARC “Trigger”</a:t>
            </a:r>
          </a:p>
          <a:p>
            <a:r>
              <a:rPr lang="en-US" sz="2800" dirty="0"/>
              <a:t>Both ARC and PLC likely to pay</a:t>
            </a:r>
          </a:p>
          <a:p>
            <a:r>
              <a:rPr lang="en-US" sz="2800" dirty="0"/>
              <a:t>With average county yields and projected price, ARC is close to hitting payment maximum (10% of county benchmark revenue)</a:t>
            </a:r>
          </a:p>
          <a:p>
            <a:r>
              <a:rPr lang="en-US" sz="2800" dirty="0"/>
              <a:t>Recommendation: Choose PLC</a:t>
            </a:r>
          </a:p>
          <a:p>
            <a:r>
              <a:rPr lang="en-US" sz="2800" dirty="0"/>
              <a:t>ARC not a bad choice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526F05-CFAE-2BCE-07CF-82D78F7194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07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5F4A-7235-4D61-AF33-94D69606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Soybean Prices and Effective Reference Prices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0FBA6-C73B-BAA4-FA69-47169AED1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FE38571-F7FB-465B-AB1C-BBCD96BAC8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605932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66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3C870-FAE8-57AF-60EE-DA35DB26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914E-B2DD-1D85-8D65-65D2D87C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C8B73F-AE91-BAF5-3ACB-2CF58D45C5D6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4E4B16-E4F4-F41E-05EA-6FBD93B50525}"/>
              </a:ext>
            </a:extLst>
          </p:cNvPr>
          <p:cNvSpPr txBox="1"/>
          <p:nvPr/>
        </p:nvSpPr>
        <p:spPr>
          <a:xfrm>
            <a:off x="3197413" y="1524000"/>
            <a:ext cx="260782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r>
              <a:rPr lang="en-US" sz="1000" b="1" dirty="0"/>
              <a:t> </a:t>
            </a:r>
          </a:p>
          <a:p>
            <a:r>
              <a:rPr lang="en-US" sz="2000" b="1" dirty="0"/>
              <a:t> </a:t>
            </a:r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800" b="1" dirty="0"/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/>
              <a:t>PLC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132D7-0B22-3136-9770-773D0BABE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26489" cy="4876800"/>
          </a:xfrm>
        </p:spPr>
        <p:txBody>
          <a:bodyPr/>
          <a:lstStyle/>
          <a:p>
            <a:r>
              <a:rPr lang="en-US" sz="2800" dirty="0"/>
              <a:t>Projected Price well above the PLC Trigger and well below the ARC “Trigger”</a:t>
            </a:r>
          </a:p>
          <a:p>
            <a:r>
              <a:rPr lang="en-US" sz="2800" dirty="0"/>
              <a:t>ARC likely to pay even with above average county yields</a:t>
            </a:r>
          </a:p>
          <a:p>
            <a:r>
              <a:rPr lang="en-US" sz="2800" dirty="0"/>
              <a:t>PLC much less likely to pay</a:t>
            </a:r>
          </a:p>
          <a:p>
            <a:r>
              <a:rPr lang="en-US" sz="2800" dirty="0"/>
              <a:t>Recommendation: choose ARC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4520F60-51B5-578C-E4BE-D39079AB8F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063328"/>
              </p:ext>
            </p:extLst>
          </p:nvPr>
        </p:nvGraphicFramePr>
        <p:xfrm>
          <a:off x="885234" y="848226"/>
          <a:ext cx="2337135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9F7676E-1E58-C337-2EDF-8D87DCC262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652C1-8FCC-0080-6BED-506BD2ADC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F8AB-F5B2-66B9-AA03-E93B402B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Wheat Prices and Effective Reference Prices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4570D3-96D4-2D18-4150-1307CBF71A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ABE658A-C09B-4906-8E69-E1664E2C6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043995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4333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6BB3A-59DC-D94D-B0AB-E5E94D707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2454-DEAE-E522-39DC-E11DE760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BA3296-A9AA-CB32-8461-0DE2BA63977A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91520F-DB95-1F03-D211-A40A3D35E1BB}"/>
              </a:ext>
            </a:extLst>
          </p:cNvPr>
          <p:cNvSpPr txBox="1"/>
          <p:nvPr/>
        </p:nvSpPr>
        <p:spPr>
          <a:xfrm>
            <a:off x="3197413" y="1524000"/>
            <a:ext cx="260782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14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/>
              <a:t>PLC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57906-90F5-D04B-1436-22CE85FF8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26489" cy="4876800"/>
          </a:xfrm>
        </p:spPr>
        <p:txBody>
          <a:bodyPr/>
          <a:lstStyle/>
          <a:p>
            <a:r>
              <a:rPr lang="en-US" sz="2800" dirty="0"/>
              <a:t>Projected Price well above PLC Trigger and just above the ARC “Trigger”</a:t>
            </a:r>
          </a:p>
          <a:p>
            <a:r>
              <a:rPr lang="en-US" sz="2800" dirty="0"/>
              <a:t>ARC likely to pay if have modest county yield losses or worse</a:t>
            </a:r>
          </a:p>
          <a:p>
            <a:r>
              <a:rPr lang="en-US" sz="2800" dirty="0"/>
              <a:t>PLC much less likely to pay</a:t>
            </a:r>
          </a:p>
          <a:p>
            <a:r>
              <a:rPr lang="en-US" sz="2800" dirty="0"/>
              <a:t>Recommendation: choose ARC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6B5EE2D-E7FA-033E-D88B-258DDD2161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100520"/>
              </p:ext>
            </p:extLst>
          </p:nvPr>
        </p:nvGraphicFramePr>
        <p:xfrm>
          <a:off x="885705" y="848226"/>
          <a:ext cx="2337135" cy="54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0CB7164-6405-58B7-5845-8C5B728BC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15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FECD-4D09-8891-B2FD-32D22F1C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22FC-3427-AAD8-0C28-3AC50922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Oat Prices and Effective Reference Prices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726F1-FADF-6637-DA32-8EEC43A9E8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73AFA89-91D7-4078-8119-EA809CA23F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4724169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4291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8EBDB-AF56-D707-4C72-F4E8F1CB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DD94-0A7C-58E7-9E4C-8163C8CAE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EB2F19-1C2E-F034-B23B-341289690E85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037AEE-F789-FD68-3A99-799756E03053}"/>
              </a:ext>
            </a:extLst>
          </p:cNvPr>
          <p:cNvSpPr txBox="1"/>
          <p:nvPr/>
        </p:nvSpPr>
        <p:spPr>
          <a:xfrm>
            <a:off x="3197413" y="1524000"/>
            <a:ext cx="260782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/>
              <a:t>PLC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31FBB-ACB1-6C49-BC53-3CF4A54ED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26489" cy="4876800"/>
          </a:xfrm>
        </p:spPr>
        <p:txBody>
          <a:bodyPr/>
          <a:lstStyle/>
          <a:p>
            <a:r>
              <a:rPr lang="en-US" sz="2800" dirty="0"/>
              <a:t>Projected Price above the PLC Trigger and well below the ARC “Trigger”</a:t>
            </a:r>
          </a:p>
          <a:p>
            <a:r>
              <a:rPr lang="en-US" sz="2800" dirty="0"/>
              <a:t>ARC likely to pay even with above average county yields</a:t>
            </a:r>
          </a:p>
          <a:p>
            <a:r>
              <a:rPr lang="en-US" sz="2800" dirty="0"/>
              <a:t>PLC much less likely to pay</a:t>
            </a:r>
          </a:p>
          <a:p>
            <a:r>
              <a:rPr lang="en-US" sz="2800" dirty="0"/>
              <a:t>Recommendation: choose ARC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599C3DD-CEBE-0165-AE1F-2E121780F7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09090"/>
              </p:ext>
            </p:extLst>
          </p:nvPr>
        </p:nvGraphicFramePr>
        <p:xfrm>
          <a:off x="885017" y="848225"/>
          <a:ext cx="2337135" cy="54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D3AB17A-ED52-5D92-C38E-4472F48B80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69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EEB2861-E36E-1487-093A-C6C399601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035877"/>
              </p:ext>
            </p:extLst>
          </p:nvPr>
        </p:nvGraphicFramePr>
        <p:xfrm>
          <a:off x="808891" y="848226"/>
          <a:ext cx="2337135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F906AF-39F4-4EDB-B7CB-7F5B675764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515223"/>
              </p:ext>
            </p:extLst>
          </p:nvPr>
        </p:nvGraphicFramePr>
        <p:xfrm>
          <a:off x="3009982" y="848227"/>
          <a:ext cx="2337135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2536215-3BC5-4A2D-BF0F-DC696788C8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925491"/>
              </p:ext>
            </p:extLst>
          </p:nvPr>
        </p:nvGraphicFramePr>
        <p:xfrm>
          <a:off x="5211073" y="848226"/>
          <a:ext cx="2337135" cy="54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D73252D-05FB-4797-BE4F-ACEA97F0F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470958"/>
              </p:ext>
            </p:extLst>
          </p:nvPr>
        </p:nvGraphicFramePr>
        <p:xfrm>
          <a:off x="7412164" y="848225"/>
          <a:ext cx="2337135" cy="54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BF56F2F-2647-CF94-0DCB-842B68A713E0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5278A8-421D-F73B-BE7C-A0C4D5A674C7}"/>
              </a:ext>
            </a:extLst>
          </p:cNvPr>
          <p:cNvSpPr txBox="1"/>
          <p:nvPr/>
        </p:nvSpPr>
        <p:spPr>
          <a:xfrm>
            <a:off x="9471882" y="2615912"/>
            <a:ext cx="26078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/>
              <a:t>PLC Trigger</a:t>
            </a:r>
          </a:p>
          <a:p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C72134-9A66-3299-204F-159B6ED52BAE}"/>
              </a:ext>
            </a:extLst>
          </p:cNvPr>
          <p:cNvSpPr txBox="1"/>
          <p:nvPr/>
        </p:nvSpPr>
        <p:spPr>
          <a:xfrm>
            <a:off x="944936" y="469306"/>
            <a:ext cx="8674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     PLC		ARC		   ARC	       ARC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B71471-4303-5FDA-E599-7F69EDED79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62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5359-6571-ADAA-508D-CE2E80791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rgbClr val="C00000"/>
                </a:solidFill>
              </a:rPr>
              <a:t>Initial 2025 ARC/PLC Recommendations</a:t>
            </a:r>
            <a:endParaRPr lang="en-US" sz="3800" b="1" dirty="0">
              <a:solidFill>
                <a:srgbClr val="63B7E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C5DF6-2978-0664-2BFC-1FCBF809E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220844" cy="4876800"/>
          </a:xfrm>
        </p:spPr>
        <p:txBody>
          <a:bodyPr/>
          <a:lstStyle/>
          <a:p>
            <a:r>
              <a:rPr lang="en-US" dirty="0"/>
              <a:t>Signup opens Jan 21, </a:t>
            </a:r>
            <a:r>
              <a:rPr lang="en-US" u="sng" dirty="0"/>
              <a:t>Deadline is April 15</a:t>
            </a:r>
          </a:p>
          <a:p>
            <a:pPr lvl="1"/>
            <a:r>
              <a:rPr lang="en-US" sz="2400" b="1" dirty="0"/>
              <a:t>Enroll for 2025 soon, your 2025 Elections transfer, update Elections later</a:t>
            </a:r>
          </a:p>
          <a:p>
            <a:pPr lvl="1"/>
            <a:r>
              <a:rPr lang="en-US" sz="2400" dirty="0"/>
              <a:t>Key USDA updates to be published, some policy uncertainty will be resolved</a:t>
            </a:r>
          </a:p>
          <a:p>
            <a:pPr lvl="1"/>
            <a:r>
              <a:rPr lang="en-US" sz="2400" b="1" dirty="0"/>
              <a:t>I will update my recommendations as the sign-up period progresses</a:t>
            </a:r>
          </a:p>
          <a:p>
            <a:r>
              <a:rPr lang="en-US" b="1" u="sng" dirty="0"/>
              <a:t>Corn: Choose PLC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000" dirty="0"/>
              <a:t>Projected Price well below PLC and ARC triggers, so both ARC and PLC payments are likely, but ARC could hit payment maximum</a:t>
            </a:r>
            <a:endParaRPr lang="en-US" sz="2400" dirty="0"/>
          </a:p>
          <a:p>
            <a:r>
              <a:rPr lang="en-US" b="1" u="sng" dirty="0"/>
              <a:t>Soybeans &amp; Oats: Choose ARC-CO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000" dirty="0"/>
              <a:t>ARC “Trigger” exceeds Projected Prices, so ARC payments likely; PLC payments less likely and, if paid, will be smaller</a:t>
            </a:r>
            <a:endParaRPr lang="en-US" dirty="0"/>
          </a:p>
          <a:p>
            <a:r>
              <a:rPr lang="en-US" b="1" u="sng" dirty="0"/>
              <a:t>Wheat: Choose ARC-CO</a:t>
            </a:r>
            <a:r>
              <a:rPr lang="en-US" b="1" dirty="0"/>
              <a:t>: </a:t>
            </a:r>
            <a:r>
              <a:rPr lang="en-US" sz="2000" dirty="0"/>
              <a:t>Projected Price just above ARC “Trigger”, well above PLC trigger, so (small) ARC payments more likely than any PLC payments</a:t>
            </a: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If you buy SCO crop insurance by Mar 15</a:t>
            </a:r>
            <a:r>
              <a:rPr lang="en-US" b="1" baseline="30000" dirty="0">
                <a:solidFill>
                  <a:srgbClr val="C00000"/>
                </a:solidFill>
              </a:rPr>
              <a:t>th</a:t>
            </a:r>
            <a:r>
              <a:rPr lang="en-US" b="1" dirty="0">
                <a:solidFill>
                  <a:srgbClr val="C00000"/>
                </a:solidFill>
              </a:rPr>
              <a:t>, you must choose PLC for that crop by Apr 15</a:t>
            </a:r>
            <a:r>
              <a:rPr lang="en-US" b="1" baseline="30000" dirty="0">
                <a:solidFill>
                  <a:srgbClr val="C00000"/>
                </a:solidFill>
              </a:rPr>
              <a:t>th</a:t>
            </a:r>
            <a:r>
              <a:rPr lang="en-US" b="1" dirty="0">
                <a:solidFill>
                  <a:srgbClr val="C00000"/>
                </a:solidFill>
              </a:rPr>
              <a:t> or you will void your SCO coverage (premium still due)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BABAD-4D97-B5EC-8AF3-EDC570DDB1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439070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55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B632B-2D00-46D1-9E4B-68CF6E773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Supplemental Coverage Option (SCO)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3DA06-A4AC-4E75-A220-4F3CDE066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SCO: allows you to insure part of your RP/YP deductible with a county policy (ARP/AYP)</a:t>
            </a:r>
          </a:p>
          <a:p>
            <a:pPr lvl="1"/>
            <a:r>
              <a:rPr lang="en-US" sz="2800" dirty="0"/>
              <a:t>Layer individual &amp; county coverage</a:t>
            </a:r>
          </a:p>
          <a:p>
            <a:pPr lvl="1"/>
            <a:r>
              <a:rPr lang="en-US" sz="2800" dirty="0"/>
              <a:t>Can’t exceed 86% for </a:t>
            </a:r>
            <a:r>
              <a:rPr lang="en-US" sz="2800" u="sng" dirty="0"/>
              <a:t>total</a:t>
            </a:r>
            <a:r>
              <a:rPr lang="en-US" sz="2800" dirty="0"/>
              <a:t> coverage</a:t>
            </a:r>
          </a:p>
          <a:p>
            <a:r>
              <a:rPr lang="en-US" sz="2800" dirty="0"/>
              <a:t>Add SCO to your RP policy to increase coverage up to the 86% of your expected revenue</a:t>
            </a:r>
          </a:p>
          <a:p>
            <a:pPr lvl="1"/>
            <a:r>
              <a:rPr lang="en-US" sz="2800" dirty="0"/>
              <a:t>SCO will not pay until county loss exceeds 14%</a:t>
            </a:r>
          </a:p>
          <a:p>
            <a:pPr lvl="1"/>
            <a:r>
              <a:rPr lang="en-US" sz="2800" dirty="0"/>
              <a:t>65% SCO premium subsidy (farmer pays 35% of premium)</a:t>
            </a:r>
          </a:p>
          <a:p>
            <a:r>
              <a:rPr lang="en-US" sz="2800" dirty="0"/>
              <a:t>SCO available, </a:t>
            </a:r>
            <a:r>
              <a:rPr lang="en-US" sz="2800" b="1" u="sng" dirty="0">
                <a:solidFill>
                  <a:srgbClr val="C00000"/>
                </a:solidFill>
              </a:rPr>
              <a:t>but only if you choose PLC for the insured crop</a:t>
            </a:r>
          </a:p>
          <a:p>
            <a:pPr lvl="1"/>
            <a:r>
              <a:rPr lang="en-US" sz="2800" dirty="0"/>
              <a:t>If choose ARC for a crop, cannot buy SCO for that crop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3B58E-CB71-1B08-7442-F5CD8CA502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09337"/>
            <a:ext cx="1691640" cy="462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6ACDDC-3056-5EDF-A61D-56AB03570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73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114800"/>
            <a:ext cx="10744200" cy="25146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Possible outcomes with RP plus SCO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1. </a:t>
            </a:r>
            <a:r>
              <a:rPr lang="en-US" dirty="0"/>
              <a:t> </a:t>
            </a:r>
            <a:r>
              <a:rPr lang="en-US" b="1" dirty="0"/>
              <a:t>SCO pays, but not RP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(low county yield, good farm yield)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2. </a:t>
            </a:r>
            <a:r>
              <a:rPr lang="en-US" dirty="0"/>
              <a:t> </a:t>
            </a:r>
            <a:r>
              <a:rPr lang="en-US" b="1" dirty="0"/>
              <a:t>RP pays, but not SCO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(good county yield, low farm yield)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3. </a:t>
            </a:r>
            <a:r>
              <a:rPr lang="en-US" dirty="0"/>
              <a:t> </a:t>
            </a:r>
            <a:r>
              <a:rPr lang="en-US" b="1" dirty="0"/>
              <a:t>Both SCO and RP pay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(low prices, low county and low farm yield)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 </a:t>
            </a:r>
            <a:r>
              <a:rPr lang="en-US" dirty="0"/>
              <a:t> </a:t>
            </a:r>
            <a:r>
              <a:rPr lang="en-US" b="1" dirty="0"/>
              <a:t>Neither SCO nor RP pays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(high prices, good county and good farm yield)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200"/>
            <a:ext cx="9041058" cy="354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4B2CCC-E782-C203-2531-73351EE249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09337"/>
            <a:ext cx="1691640" cy="4620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71705F-4CDA-4BAA-FF96-EE396C0F81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840" y="6400800"/>
            <a:ext cx="1356360" cy="3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84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6F35-3DE1-4661-8659-9CAB1D9F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Enhanced Coverage Option (ECO)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104A7-49D9-4F23-90F4-7107B064E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6096000" cy="5181600"/>
          </a:xfrm>
        </p:spPr>
        <p:txBody>
          <a:bodyPr>
            <a:normAutofit/>
          </a:bodyPr>
          <a:lstStyle/>
          <a:p>
            <a:r>
              <a:rPr lang="en-US" sz="2800" dirty="0"/>
              <a:t>ECO: also allows you to insure part of your RP/YP deductible with a county policy (ARP/AYP)</a:t>
            </a:r>
          </a:p>
          <a:p>
            <a:r>
              <a:rPr lang="en-US" sz="2800" dirty="0"/>
              <a:t>Covers from 86% up to 95% of expected revenue</a:t>
            </a:r>
          </a:p>
          <a:p>
            <a:r>
              <a:rPr lang="en-US" sz="2800" dirty="0"/>
              <a:t>Can use ECO whether sign up for ARC or PLC</a:t>
            </a:r>
          </a:p>
          <a:p>
            <a:r>
              <a:rPr lang="en-US" sz="2800" dirty="0"/>
              <a:t>Can add ECO on top of SCO or use ECO instead of SCO</a:t>
            </a:r>
          </a:p>
          <a:p>
            <a:r>
              <a:rPr lang="en-US" sz="2800" b="1" dirty="0">
                <a:solidFill>
                  <a:srgbClr val="00B0F0"/>
                </a:solidFill>
              </a:rPr>
              <a:t>New in 2025: ECO premium subsidy now 65% just like SCO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DDD485-A5E6-4AD4-8A69-80D465F8D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295400"/>
            <a:ext cx="537408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A8418F-4E15-42BF-A7CF-03356D1339C9}"/>
              </a:ext>
            </a:extLst>
          </p:cNvPr>
          <p:cNvSpPr txBox="1"/>
          <p:nvPr/>
        </p:nvSpPr>
        <p:spPr>
          <a:xfrm>
            <a:off x="6734783" y="6396335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3"/>
              </a:rPr>
              <a:t>https://farmdocdaily.illinois.edu/2020/11/the-new-enhanced-coverage-option-eco-crop-insurance-program.html</a:t>
            </a:r>
            <a:r>
              <a:rPr lang="en-US" sz="1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3FF41C-59B6-39FA-B019-D25757C1C5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09337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12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412CE-EC56-B96D-22E5-A6C74EDC3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9D0A-E800-75EB-20C0-31D35F18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Farmer Use of SCO and ECO in Wisconsin</a:t>
            </a:r>
            <a:endParaRPr lang="en-US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84ABB15E-882B-637B-9C37-7660F5EB39A3}"/>
              </a:ext>
            </a:extLst>
          </p:cNvPr>
          <p:cNvGraphicFramePr>
            <a:graphicFrameLocks/>
          </p:cNvGraphicFramePr>
          <p:nvPr/>
        </p:nvGraphicFramePr>
        <p:xfrm>
          <a:off x="609600" y="1971673"/>
          <a:ext cx="5241925" cy="225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1773619726"/>
                    </a:ext>
                  </a:extLst>
                </a:gridCol>
                <a:gridCol w="1258570">
                  <a:extLst>
                    <a:ext uri="{9D8B030D-6E8A-4147-A177-3AD203B41FA5}">
                      <a16:colId xmlns:a16="http://schemas.microsoft.com/office/drawing/2014/main" val="1490950374"/>
                    </a:ext>
                  </a:extLst>
                </a:gridCol>
                <a:gridCol w="1256030">
                  <a:extLst>
                    <a:ext uri="{9D8B030D-6E8A-4147-A177-3AD203B41FA5}">
                      <a16:colId xmlns:a16="http://schemas.microsoft.com/office/drawing/2014/main" val="39149780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89313695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val="221796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Soybeans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Wheat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Oats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2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268,611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77,653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386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266,633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107,243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6,708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82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221,059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107,246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5,320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35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253,805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116,905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3,326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67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84,927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74,293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2,147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9987755"/>
                  </a:ext>
                </a:extLst>
              </a:tr>
            </a:tbl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C87B402-707D-E1A1-5E6A-F0590BF8EAC7}"/>
              </a:ext>
            </a:extLst>
          </p:cNvPr>
          <p:cNvSpPr txBox="1">
            <a:spLocks/>
          </p:cNvSpPr>
          <p:nvPr/>
        </p:nvSpPr>
        <p:spPr bwMode="auto">
          <a:xfrm>
            <a:off x="609600" y="1562098"/>
            <a:ext cx="524256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SCO Insured Acres in Wisconsin</a:t>
            </a:r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CACF837E-C75D-2184-F6CD-CABE80ADC73C}"/>
              </a:ext>
            </a:extLst>
          </p:cNvPr>
          <p:cNvGraphicFramePr>
            <a:graphicFrameLocks/>
          </p:cNvGraphicFramePr>
          <p:nvPr/>
        </p:nvGraphicFramePr>
        <p:xfrm>
          <a:off x="609600" y="4728412"/>
          <a:ext cx="5241925" cy="187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1773619726"/>
                    </a:ext>
                  </a:extLst>
                </a:gridCol>
                <a:gridCol w="1258570">
                  <a:extLst>
                    <a:ext uri="{9D8B030D-6E8A-4147-A177-3AD203B41FA5}">
                      <a16:colId xmlns:a16="http://schemas.microsoft.com/office/drawing/2014/main" val="1490950374"/>
                    </a:ext>
                  </a:extLst>
                </a:gridCol>
                <a:gridCol w="1256030">
                  <a:extLst>
                    <a:ext uri="{9D8B030D-6E8A-4147-A177-3AD203B41FA5}">
                      <a16:colId xmlns:a16="http://schemas.microsoft.com/office/drawing/2014/main" val="39149780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89313695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val="221796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Soybeans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Wheat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Oats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2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239,315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105,401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82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240,520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122,333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5,340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35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270,994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118,918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2,056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67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348,901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137,511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6371182"/>
                  </a:ext>
                </a:extLst>
              </a:tr>
            </a:tbl>
          </a:graphicData>
        </a:graphic>
      </p:graphicFrame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03D12E9-115B-83AA-8C51-309750B328A2}"/>
              </a:ext>
            </a:extLst>
          </p:cNvPr>
          <p:cNvSpPr txBox="1">
            <a:spLocks/>
          </p:cNvSpPr>
          <p:nvPr/>
        </p:nvSpPr>
        <p:spPr bwMode="auto">
          <a:xfrm>
            <a:off x="609600" y="4299787"/>
            <a:ext cx="5242560" cy="428625"/>
          </a:xfrm>
          <a:prstGeom prst="rect">
            <a:avLst/>
          </a:prstGeom>
          <a:noFill/>
          <a:ln w="444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ECO Insured Acres in Wisconsin</a:t>
            </a:r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32B474DE-D467-4898-EF5C-B439C7DC6220}"/>
              </a:ext>
            </a:extLst>
          </p:cNvPr>
          <p:cNvGraphicFramePr>
            <a:graphicFrameLocks/>
          </p:cNvGraphicFramePr>
          <p:nvPr/>
        </p:nvGraphicFramePr>
        <p:xfrm>
          <a:off x="6272469" y="1961642"/>
          <a:ext cx="5241925" cy="225171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1773619726"/>
                    </a:ext>
                  </a:extLst>
                </a:gridCol>
                <a:gridCol w="1118931">
                  <a:extLst>
                    <a:ext uri="{9D8B030D-6E8A-4147-A177-3AD203B41FA5}">
                      <a16:colId xmlns:a16="http://schemas.microsoft.com/office/drawing/2014/main" val="1490950374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val="3914978074"/>
                    </a:ext>
                  </a:extLst>
                </a:gridCol>
                <a:gridCol w="974564">
                  <a:extLst>
                    <a:ext uri="{9D8B030D-6E8A-4147-A177-3AD203B41FA5}">
                      <a16:colId xmlns:a16="http://schemas.microsoft.com/office/drawing/2014/main" val="2489313695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val="221796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Year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Corn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Soybeans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Wheat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Oats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2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386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6.8%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5.1%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2.3%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82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5.7%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35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6.3%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5.5%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67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2.3%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3.5%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9987755"/>
                  </a:ext>
                </a:extLst>
              </a:tr>
            </a:tbl>
          </a:graphicData>
        </a:graphic>
      </p:graphicFrame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E05938F-DF92-5EE5-4D9F-AFFF52349B9D}"/>
              </a:ext>
            </a:extLst>
          </p:cNvPr>
          <p:cNvSpPr txBox="1">
            <a:spLocks/>
          </p:cNvSpPr>
          <p:nvPr/>
        </p:nvSpPr>
        <p:spPr bwMode="auto">
          <a:xfrm>
            <a:off x="6272469" y="1552067"/>
            <a:ext cx="524256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% Acres with SCO in Wisconsin</a:t>
            </a:r>
          </a:p>
        </p:txBody>
      </p:sp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13E2D2B7-948E-6D65-734D-753D125B39A4}"/>
              </a:ext>
            </a:extLst>
          </p:cNvPr>
          <p:cNvGraphicFramePr>
            <a:graphicFrameLocks/>
          </p:cNvGraphicFramePr>
          <p:nvPr/>
        </p:nvGraphicFramePr>
        <p:xfrm>
          <a:off x="6272469" y="4718381"/>
          <a:ext cx="5241925" cy="18764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1773619726"/>
                    </a:ext>
                  </a:extLst>
                </a:gridCol>
                <a:gridCol w="1142994">
                  <a:extLst>
                    <a:ext uri="{9D8B030D-6E8A-4147-A177-3AD203B41FA5}">
                      <a16:colId xmlns:a16="http://schemas.microsoft.com/office/drawing/2014/main" val="1490950374"/>
                    </a:ext>
                  </a:extLst>
                </a:gridCol>
                <a:gridCol w="1329490">
                  <a:extLst>
                    <a:ext uri="{9D8B030D-6E8A-4147-A177-3AD203B41FA5}">
                      <a16:colId xmlns:a16="http://schemas.microsoft.com/office/drawing/2014/main" val="3914978074"/>
                    </a:ext>
                  </a:extLst>
                </a:gridCol>
                <a:gridCol w="956516">
                  <a:extLst>
                    <a:ext uri="{9D8B030D-6E8A-4147-A177-3AD203B41FA5}">
                      <a16:colId xmlns:a16="http://schemas.microsoft.com/office/drawing/2014/main" val="2489313695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val="221796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Year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Corn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Soybeans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Wheat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Oats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2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6.1%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5.0%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82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5.7%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35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6.8%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5.6%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67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6371182"/>
                  </a:ext>
                </a:extLst>
              </a:tr>
            </a:tbl>
          </a:graphicData>
        </a:graphic>
      </p:graphicFrame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C9E4637-47F0-AE8B-4A80-E0E32DD3E25A}"/>
              </a:ext>
            </a:extLst>
          </p:cNvPr>
          <p:cNvSpPr txBox="1">
            <a:spLocks/>
          </p:cNvSpPr>
          <p:nvPr/>
        </p:nvSpPr>
        <p:spPr bwMode="auto">
          <a:xfrm>
            <a:off x="6272469" y="4289756"/>
            <a:ext cx="5242560" cy="428625"/>
          </a:xfrm>
          <a:prstGeom prst="rect">
            <a:avLst/>
          </a:prstGeom>
          <a:noFill/>
          <a:ln w="444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% Acres with ECO in Wisconsin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DC8C5D-C323-302E-9BB3-A5E902CD05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395342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17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6CEA5-5FAD-B4B4-AC41-4502E094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43D9-9C2E-665C-66F3-FAF51EB37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rgbClr val="C00000"/>
                </a:solidFill>
              </a:rPr>
              <a:t>Initial 2025 ARC/PLC Recommendations</a:t>
            </a:r>
            <a:endParaRPr lang="en-US" sz="3800" b="1" dirty="0">
              <a:solidFill>
                <a:srgbClr val="63B7E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D49D7-36EC-066D-AB7B-69ED8917D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220844" cy="48768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Signup opens Jan 21, 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Deadline is April 15</a:t>
            </a:r>
          </a:p>
          <a:p>
            <a:pPr lvl="1"/>
            <a:r>
              <a:rPr lang="en-US" sz="2400" b="1" dirty="0">
                <a:solidFill>
                  <a:schemeClr val="bg1">
                    <a:lumMod val="75000"/>
                  </a:schemeClr>
                </a:solidFill>
              </a:rPr>
              <a:t>Enroll for 2025 soon, your 2025 Elections transfer, update Elections later</a:t>
            </a:r>
          </a:p>
          <a:p>
            <a:pPr lvl="1"/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Key USDA updates to be published, some policy uncertainty will be resolved</a:t>
            </a:r>
          </a:p>
          <a:p>
            <a:pPr lvl="1"/>
            <a:r>
              <a:rPr lang="en-US" sz="2400" b="1" dirty="0">
                <a:solidFill>
                  <a:schemeClr val="bg1">
                    <a:lumMod val="75000"/>
                  </a:schemeClr>
                </a:solidFill>
              </a:rPr>
              <a:t>I will update my recommendations as the sign-up period progresses</a:t>
            </a:r>
          </a:p>
          <a:p>
            <a:r>
              <a:rPr lang="en-US" b="1" u="sng" dirty="0">
                <a:solidFill>
                  <a:schemeClr val="bg1">
                    <a:lumMod val="75000"/>
                  </a:schemeClr>
                </a:solidFill>
              </a:rPr>
              <a:t>Corn: Choose PLC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Projected Price well below PLC and ARC triggers, so both ARC and PLC payments are likely, but ARC could hit payment maximum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u="sng" dirty="0">
                <a:solidFill>
                  <a:schemeClr val="bg1">
                    <a:lumMod val="75000"/>
                  </a:schemeClr>
                </a:solidFill>
              </a:rPr>
              <a:t>Soybeans &amp; Oats: Choose ARC-CO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ARC “Trigger” exceeds Projected Prices, so ARC payments likely; PLC payments less likely and, if paid, will be smaller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u="sng" dirty="0">
                <a:solidFill>
                  <a:schemeClr val="bg1">
                    <a:lumMod val="75000"/>
                  </a:schemeClr>
                </a:solidFill>
              </a:rPr>
              <a:t>Wheat: Choose ARC-CO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Projected Price just above ARC “Trigger”, well above PLC trigger, so (small) ARC payments more likely than any PLC payments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If you buy SCO crop insurance by Mar 15</a:t>
            </a:r>
            <a:r>
              <a:rPr lang="en-US" b="1" baseline="30000" dirty="0">
                <a:solidFill>
                  <a:srgbClr val="C00000"/>
                </a:solidFill>
              </a:rPr>
              <a:t>th</a:t>
            </a:r>
            <a:r>
              <a:rPr lang="en-US" b="1" dirty="0">
                <a:solidFill>
                  <a:srgbClr val="C00000"/>
                </a:solidFill>
              </a:rPr>
              <a:t>, you must choose PLC for that crop by Apr 15</a:t>
            </a:r>
            <a:r>
              <a:rPr lang="en-US" b="1" baseline="30000" dirty="0">
                <a:solidFill>
                  <a:srgbClr val="C00000"/>
                </a:solidFill>
              </a:rPr>
              <a:t>th</a:t>
            </a:r>
            <a:r>
              <a:rPr lang="en-US" b="1" dirty="0">
                <a:solidFill>
                  <a:srgbClr val="C00000"/>
                </a:solidFill>
              </a:rPr>
              <a:t> or you will void your SCO coverage (premium still due)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25AC21-A208-AF28-A36F-D658DD749B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439070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37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DECB0-5888-C6A8-77AE-086475ED7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930B-A66A-057F-D1DA-5159A6DC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srgbClr val="C5050C"/>
                </a:solidFill>
              </a:rPr>
              <a:t>Minor Crops: Reference Prices and USDA Projected Prices</a:t>
            </a:r>
            <a:endParaRPr lang="en-US" sz="34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F4B31BA-022F-ECE7-0D95-E501C068AF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493254"/>
              </p:ext>
            </p:extLst>
          </p:nvPr>
        </p:nvGraphicFramePr>
        <p:xfrm>
          <a:off x="609599" y="1676400"/>
          <a:ext cx="108787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808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3088593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78492827"/>
                    </a:ext>
                  </a:extLst>
                </a:gridCol>
                <a:gridCol w="2801499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2025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2025 Effective ARC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2025 Farm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Barley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Sunflower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Sorghum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$3.80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5755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E124-2A76-001B-A644-6A08629B1784}"/>
              </a:ext>
            </a:extLst>
          </p:cNvPr>
          <p:cNvSpPr txBox="1">
            <a:spLocks/>
          </p:cNvSpPr>
          <p:nvPr/>
        </p:nvSpPr>
        <p:spPr bwMode="auto">
          <a:xfrm>
            <a:off x="609600" y="4495800"/>
            <a:ext cx="10972800" cy="168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 (Dec 31, 2024)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dirty="0">
                <a:hlinkClick r:id="rId2"/>
              </a:rPr>
              <a:t>https://www.fsa.usda.gov/documents/2025-erp-pdf</a:t>
            </a:r>
            <a:r>
              <a:rPr lang="en-US" sz="1600" dirty="0"/>
              <a:t> </a:t>
            </a:r>
          </a:p>
          <a:p>
            <a:r>
              <a:rPr lang="en-US" sz="1600" b="1" dirty="0">
                <a:solidFill>
                  <a:srgbClr val="00B0F0"/>
                </a:solidFill>
              </a:rPr>
              <a:t>Effective ARC Prices: Price needed to trigger ARC payments if have average (benchmark) county yield</a:t>
            </a:r>
          </a:p>
          <a:p>
            <a:r>
              <a:rPr lang="en-US" sz="1600" dirty="0"/>
              <a:t>Projected 2025 Farm Prices: USDA Early-Release Baseline Projections (Nov 7, 2024)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b="0" i="0" u="sng" strike="noStrike" dirty="0">
                <a:solidFill>
                  <a:srgbClr val="0563C1"/>
                </a:solidFill>
                <a:effectLst/>
                <a:hlinkClick r:id="rId3"/>
              </a:rPr>
              <a:t>https://www.usda.gov/oce/commodity-markets/baseline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59FD1-BE6C-0802-574B-5A7D51E8AE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E48FE7-27B4-AA4C-2B5D-412C464D2F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AA5B1D-D3AD-86B7-BB55-3D342B0B20A1}"/>
              </a:ext>
            </a:extLst>
          </p:cNvPr>
          <p:cNvSpPr txBox="1"/>
          <p:nvPr/>
        </p:nvSpPr>
        <p:spPr>
          <a:xfrm>
            <a:off x="2623382" y="1308408"/>
            <a:ext cx="309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FBFE85-08EC-2EC6-26B9-2B0B95543F81}"/>
              </a:ext>
            </a:extLst>
          </p:cNvPr>
          <p:cNvSpPr txBox="1"/>
          <p:nvPr/>
        </p:nvSpPr>
        <p:spPr>
          <a:xfrm>
            <a:off x="5719730" y="1315631"/>
            <a:ext cx="2957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ARC “Trigger”</a:t>
            </a:r>
          </a:p>
        </p:txBody>
      </p:sp>
    </p:spTree>
    <p:extLst>
      <p:ext uri="{BB962C8B-B14F-4D97-AF65-F5344CB8AC3E}">
        <p14:creationId xmlns:p14="http://schemas.microsoft.com/office/powerpoint/2010/main" val="3243989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9656-3EFE-69F9-A2A1-3E6375C5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56A0-DBB0-71E7-27A9-1994A7504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Barley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77D565-1B27-E3DA-6185-884D3C7795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4CF645-34ED-155D-0BA6-9E23AE674A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9B7D7B9-1CF7-4E9F-80F7-CDC8FA631F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534783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396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D5EEA-5579-CFC3-54D3-06D96FF32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5945D86-108E-4BD3-9ECC-4B6E9A8B4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036546"/>
              </p:ext>
            </p:extLst>
          </p:nvPr>
        </p:nvGraphicFramePr>
        <p:xfrm>
          <a:off x="887264" y="848227"/>
          <a:ext cx="23371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FE1E63-0281-9E26-DE64-9A18E0A4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BE0CB2-75C4-8B39-0BDC-A8864B5CABEC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AE624-353D-1596-97ED-C53DAAEC2B5C}"/>
              </a:ext>
            </a:extLst>
          </p:cNvPr>
          <p:cNvSpPr txBox="1"/>
          <p:nvPr/>
        </p:nvSpPr>
        <p:spPr>
          <a:xfrm>
            <a:off x="3236599" y="1769942"/>
            <a:ext cx="260782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92D050"/>
              </a:solidFill>
            </a:endParaRPr>
          </a:p>
          <a:p>
            <a:endParaRPr lang="en-US" sz="2400" b="1" dirty="0">
              <a:solidFill>
                <a:srgbClr val="92D050"/>
              </a:solidFill>
            </a:endParaRPr>
          </a:p>
          <a:p>
            <a:endParaRPr lang="en-US" sz="2400" b="1" dirty="0">
              <a:solidFill>
                <a:srgbClr val="92D050"/>
              </a:solidFill>
            </a:endParaRPr>
          </a:p>
          <a:p>
            <a:endParaRPr lang="en-US" sz="2400" b="1" dirty="0">
              <a:solidFill>
                <a:srgbClr val="92D050"/>
              </a:solidFill>
            </a:endParaRPr>
          </a:p>
          <a:p>
            <a:r>
              <a:rPr lang="en-US" sz="2000" b="1" dirty="0">
                <a:solidFill>
                  <a:srgbClr val="92D05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b="1" dirty="0"/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EB59C-006A-8646-6020-7AFF42BEB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90633" cy="4876800"/>
          </a:xfrm>
        </p:spPr>
        <p:txBody>
          <a:bodyPr/>
          <a:lstStyle/>
          <a:p>
            <a:r>
              <a:rPr lang="en-US" sz="2800" dirty="0"/>
              <a:t>Projected Price well above the PLC Trigger (Effective Reference Price) and the ARC “Trigger”</a:t>
            </a:r>
          </a:p>
          <a:p>
            <a:r>
              <a:rPr lang="en-US" sz="2800" dirty="0"/>
              <a:t>ARC and PLC unlikely to pay</a:t>
            </a:r>
          </a:p>
          <a:p>
            <a:r>
              <a:rPr lang="en-US" sz="2800" dirty="0"/>
              <a:t>Recommendation: Choose ARC because there is always a small chance that county yields will be low enough to trigger payments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04F7F-FD37-D0F1-005E-CF93478420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74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69E54-67A0-CDF5-4E10-FEE0BAED0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3E9DC-1790-0A6A-FA76-0A08B0FC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Sunflower Seed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F36F4C-7F0A-5FDF-99B5-CA1BB8236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FBBACD-FE94-1D45-D561-94ADDFB12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9F4134D-AB71-4BDC-97F3-E39E739DAE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02052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71232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0CC89-6949-A385-2AB7-193B6B7C6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DF0A948-7C48-4027-85B9-10BF883BCD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651510"/>
              </p:ext>
            </p:extLst>
          </p:nvPr>
        </p:nvGraphicFramePr>
        <p:xfrm>
          <a:off x="887334" y="848226"/>
          <a:ext cx="2337134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4CC88B7-45BF-5868-0005-C29343409130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55AED0-BF90-1A32-184E-B72C54098D46}"/>
              </a:ext>
            </a:extLst>
          </p:cNvPr>
          <p:cNvSpPr txBox="1"/>
          <p:nvPr/>
        </p:nvSpPr>
        <p:spPr>
          <a:xfrm>
            <a:off x="3197413" y="1524000"/>
            <a:ext cx="260782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 </a:t>
            </a:r>
          </a:p>
          <a:p>
            <a:r>
              <a:rPr lang="en-US" sz="2400" b="1" dirty="0"/>
              <a:t>PLC Trigger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b="1" dirty="0"/>
              <a:t> </a:t>
            </a:r>
            <a:endParaRPr lang="en-US" sz="20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C857C-4AB7-E11F-AD25-BE553EC88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90633" cy="4876800"/>
          </a:xfrm>
        </p:spPr>
        <p:txBody>
          <a:bodyPr/>
          <a:lstStyle/>
          <a:p>
            <a:r>
              <a:rPr lang="en-US" sz="2800" dirty="0"/>
              <a:t>Projected Price below the PLC Trigger and the ARC “Trigger”</a:t>
            </a:r>
          </a:p>
          <a:p>
            <a:r>
              <a:rPr lang="en-US" sz="2800" dirty="0"/>
              <a:t>Both ARC and PLC likely to pay</a:t>
            </a:r>
          </a:p>
          <a:p>
            <a:r>
              <a:rPr lang="en-US" sz="2800" dirty="0"/>
              <a:t>Recommendation: Choose PLC because it has slightly higher expected payments</a:t>
            </a:r>
          </a:p>
          <a:p>
            <a:r>
              <a:rPr lang="en-US" sz="2800" dirty="0"/>
              <a:t>ARC not a bad choice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650EF0-016A-DC3D-D827-3865A1AF21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3A7493-6ADF-BF5A-209A-3B8E10AB3CDE}"/>
              </a:ext>
            </a:extLst>
          </p:cNvPr>
          <p:cNvSpPr txBox="1"/>
          <p:nvPr/>
        </p:nvSpPr>
        <p:spPr>
          <a:xfrm>
            <a:off x="2228082" y="2065547"/>
            <a:ext cx="114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$20.15</a:t>
            </a:r>
          </a:p>
        </p:txBody>
      </p:sp>
    </p:spTree>
    <p:extLst>
      <p:ext uri="{BB962C8B-B14F-4D97-AF65-F5344CB8AC3E}">
        <p14:creationId xmlns:p14="http://schemas.microsoft.com/office/powerpoint/2010/main" val="1309617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6C60D-1D0C-FB4E-C9E7-8C7A8B446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BD7B-4EC8-99E9-9BCA-389D6B90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5050C"/>
                </a:solidFill>
              </a:rPr>
              <a:t>Sorghum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0E7F5D-BC2A-C1E0-3D9A-F2F6AD072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8B251B-1CBA-F524-E251-FF649A66E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98FC11B-560A-4F4A-9179-AD1570611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371268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0931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95F41-CE3B-9842-0ABC-6DFB53A78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A4CCB-DDD7-2970-4AF1-9D2BC4FE5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445792"/>
            <a:ext cx="5590633" cy="4876800"/>
          </a:xfrm>
        </p:spPr>
        <p:txBody>
          <a:bodyPr/>
          <a:lstStyle/>
          <a:p>
            <a:r>
              <a:rPr lang="en-US" sz="2800" dirty="0"/>
              <a:t>Projected Price well below the PLC Trigger and ARC “Trigger”</a:t>
            </a:r>
          </a:p>
          <a:p>
            <a:r>
              <a:rPr lang="en-US" sz="2800" dirty="0"/>
              <a:t>Both ARC and PLC likely to pay</a:t>
            </a:r>
          </a:p>
          <a:p>
            <a:r>
              <a:rPr lang="en-US" sz="2800" dirty="0"/>
              <a:t>With average county yields and projected price, ARC will hit payment maximum (10% of county benchmark revenue)</a:t>
            </a:r>
          </a:p>
          <a:p>
            <a:r>
              <a:rPr lang="en-US" sz="2800" dirty="0"/>
              <a:t>Recommendation: Choose PLC so unusually high county yields do not reduce payments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3EF7A7-A59D-4FFE-A062-128044BBB5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984807"/>
              </p:ext>
            </p:extLst>
          </p:nvPr>
        </p:nvGraphicFramePr>
        <p:xfrm>
          <a:off x="887098" y="848227"/>
          <a:ext cx="23371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2B09029-CCB0-E641-B6B6-DDA0347D8E98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338537-E7AA-B9B6-346F-80D1BEFE5A35}"/>
              </a:ext>
            </a:extLst>
          </p:cNvPr>
          <p:cNvSpPr txBox="1"/>
          <p:nvPr/>
        </p:nvSpPr>
        <p:spPr>
          <a:xfrm>
            <a:off x="3228945" y="1524000"/>
            <a:ext cx="260782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92D050"/>
              </a:solidFill>
            </a:endParaRPr>
          </a:p>
          <a:p>
            <a:r>
              <a:rPr lang="en-US" b="1" dirty="0">
                <a:solidFill>
                  <a:srgbClr val="92D050"/>
                </a:solidFill>
              </a:rPr>
              <a:t> </a:t>
            </a:r>
          </a:p>
          <a:p>
            <a:endParaRPr lang="en-US" b="1" dirty="0"/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3600" b="1" dirty="0"/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13CF5-0188-B67B-31C3-1A8C597047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BFABAD-1F91-DC03-49FE-DA3E3E81AF17}"/>
              </a:ext>
            </a:extLst>
          </p:cNvPr>
          <p:cNvSpPr txBox="1"/>
          <p:nvPr/>
        </p:nvSpPr>
        <p:spPr>
          <a:xfrm>
            <a:off x="3244087" y="2200866"/>
            <a:ext cx="2337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0124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34FE9-B55D-DC8E-0613-B8852908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CD7E291-2B1F-6612-9F40-810388C4CF5E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FB3426-AB4D-409F-7CBD-95BAD619C4AE}"/>
              </a:ext>
            </a:extLst>
          </p:cNvPr>
          <p:cNvSpPr txBox="1"/>
          <p:nvPr/>
        </p:nvSpPr>
        <p:spPr>
          <a:xfrm>
            <a:off x="8410154" y="1972678"/>
            <a:ext cx="26078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C3193-8C3D-F044-2584-B443738F7046}"/>
              </a:ext>
            </a:extLst>
          </p:cNvPr>
          <p:cNvSpPr txBox="1"/>
          <p:nvPr/>
        </p:nvSpPr>
        <p:spPr>
          <a:xfrm>
            <a:off x="944936" y="469306"/>
            <a:ext cx="8674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     ARC		   PLC		 PLC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A38EEB-3675-7B35-710B-42C0E97D78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B00F73C-37F1-0906-4EDB-599D95323A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23669"/>
              </p:ext>
            </p:extLst>
          </p:nvPr>
        </p:nvGraphicFramePr>
        <p:xfrm>
          <a:off x="887264" y="848227"/>
          <a:ext cx="23371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36A361D-D02C-1C85-9E1F-4A5B1CD0FB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482221"/>
              </p:ext>
            </p:extLst>
          </p:nvPr>
        </p:nvGraphicFramePr>
        <p:xfrm>
          <a:off x="3365673" y="848226"/>
          <a:ext cx="2337134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457CDC5-9B0D-B43B-D63C-4327870384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790186"/>
              </p:ext>
            </p:extLst>
          </p:nvPr>
        </p:nvGraphicFramePr>
        <p:xfrm>
          <a:off x="5887913" y="848227"/>
          <a:ext cx="23371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BCA7A20-4F54-9102-674B-B3379F908F12}"/>
              </a:ext>
            </a:extLst>
          </p:cNvPr>
          <p:cNvSpPr txBox="1"/>
          <p:nvPr/>
        </p:nvSpPr>
        <p:spPr>
          <a:xfrm>
            <a:off x="4733861" y="2064038"/>
            <a:ext cx="114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$20.15</a:t>
            </a:r>
          </a:p>
        </p:txBody>
      </p:sp>
    </p:spTree>
    <p:extLst>
      <p:ext uri="{BB962C8B-B14F-4D97-AF65-F5344CB8AC3E}">
        <p14:creationId xmlns:p14="http://schemas.microsoft.com/office/powerpoint/2010/main" val="3132555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D380C-753F-14A0-1C6B-B22C930AC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EFB6-7222-A898-8BD0-071A65ECF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rgbClr val="C00000"/>
                </a:solidFill>
              </a:rPr>
              <a:t>Initial 2025 ARC/PLC Recommendations</a:t>
            </a:r>
            <a:endParaRPr lang="en-US" sz="3800" b="1" dirty="0">
              <a:solidFill>
                <a:srgbClr val="63B7E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1CD9B-885A-812E-98EC-FA8059950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220844" cy="4876800"/>
          </a:xfrm>
        </p:spPr>
        <p:txBody>
          <a:bodyPr/>
          <a:lstStyle/>
          <a:p>
            <a:r>
              <a:rPr lang="en-US" dirty="0"/>
              <a:t>Signup opens Jan 21, </a:t>
            </a:r>
            <a:r>
              <a:rPr lang="en-US" u="sng" dirty="0"/>
              <a:t>Deadline is April 15</a:t>
            </a:r>
          </a:p>
          <a:p>
            <a:pPr lvl="1"/>
            <a:r>
              <a:rPr lang="en-US" sz="2400" b="1" dirty="0"/>
              <a:t>Enroll for 2025 soon, your 2025 Elections transfer, update Elections later</a:t>
            </a:r>
          </a:p>
          <a:p>
            <a:pPr lvl="1"/>
            <a:r>
              <a:rPr lang="en-US" sz="2400" dirty="0"/>
              <a:t>Key USDA updates to be published, some policy uncertainty will be resolved</a:t>
            </a:r>
          </a:p>
          <a:p>
            <a:pPr lvl="1"/>
            <a:r>
              <a:rPr lang="en-US" sz="2400" b="1" dirty="0"/>
              <a:t>I will update my recommendations as the sign-up period progresses</a:t>
            </a:r>
          </a:p>
          <a:p>
            <a:r>
              <a:rPr lang="en-US" b="1" u="sng" dirty="0"/>
              <a:t>Barley: Choose ARC-CO</a:t>
            </a:r>
            <a:r>
              <a:rPr lang="en-US" b="1" dirty="0"/>
              <a:t>:</a:t>
            </a:r>
            <a:r>
              <a:rPr lang="en-US" dirty="0"/>
              <a:t> Neither likely to pay, but always a small chance of an ARC payment due to unusually low county yield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b="1" u="sng" dirty="0"/>
              <a:t>Sunflowers: Choose PLC</a:t>
            </a:r>
            <a:r>
              <a:rPr lang="en-US" b="1" dirty="0"/>
              <a:t>:</a:t>
            </a:r>
            <a:r>
              <a:rPr lang="en-US" dirty="0"/>
              <a:t> Small ARC and PLC payments likely, PLC has </a:t>
            </a:r>
            <a:r>
              <a:rPr lang="en-US" sz="2400" dirty="0"/>
              <a:t>slightly higher expected payments</a:t>
            </a:r>
            <a:endParaRPr lang="en-US" dirty="0"/>
          </a:p>
          <a:p>
            <a:r>
              <a:rPr lang="en-US" b="1" u="sng" dirty="0"/>
              <a:t>Sorghum: Choose PLC</a:t>
            </a:r>
            <a:r>
              <a:rPr lang="en-US" b="1" dirty="0"/>
              <a:t>: </a:t>
            </a:r>
            <a:r>
              <a:rPr lang="en-US" dirty="0"/>
              <a:t>Projected Price well below PLC and ARC triggers, so both </a:t>
            </a:r>
            <a:r>
              <a:rPr lang="en-US" sz="2400" dirty="0"/>
              <a:t>ARC and PLC payments are likely, but ARC likely to hit payment maximum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1695A0-B5C2-F49D-C054-EC042AC45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439070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32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000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8219</TotalTime>
  <Words>2164</Words>
  <Application>Microsoft Office PowerPoint</Application>
  <PresentationFormat>Widescreen</PresentationFormat>
  <Paragraphs>455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Clarity</vt:lpstr>
      <vt:lpstr>2025 ARC and PLC Signup  Recommendations for Wisconsin Farmers</vt:lpstr>
      <vt:lpstr>Topics Covered</vt:lpstr>
      <vt:lpstr>ARC and PLC Signup Deadline: April 15, 2025</vt:lpstr>
      <vt:lpstr>ARC and PLC: Reminder of how they work</vt:lpstr>
      <vt:lpstr>Initial ARC/PLC Recommendations for 2025</vt:lpstr>
      <vt:lpstr>2025 Effective Prices and Farm Price Projections</vt:lpstr>
      <vt:lpstr>Corn Prices and Effective Reference Prices</vt:lpstr>
      <vt:lpstr>  </vt:lpstr>
      <vt:lpstr>Soybean Prices and Effective Reference Prices</vt:lpstr>
      <vt:lpstr>  </vt:lpstr>
      <vt:lpstr>Wheat Prices and Effective Reference Prices</vt:lpstr>
      <vt:lpstr>  </vt:lpstr>
      <vt:lpstr>Oat Prices and Effective Reference Prices</vt:lpstr>
      <vt:lpstr>  </vt:lpstr>
      <vt:lpstr>PowerPoint Presentation</vt:lpstr>
      <vt:lpstr>Initial 2025 ARC/PLC Recommendations</vt:lpstr>
      <vt:lpstr>Supplemental Coverage Option (SCO)</vt:lpstr>
      <vt:lpstr>PowerPoint Presentation</vt:lpstr>
      <vt:lpstr>Enhanced Coverage Option (ECO)</vt:lpstr>
      <vt:lpstr>Farmer Use of SCO and ECO in Wisconsin</vt:lpstr>
      <vt:lpstr>Initial 2025 ARC/PLC Recommendations</vt:lpstr>
      <vt:lpstr>Minor Crops: Reference Prices and USDA Projected Prices</vt:lpstr>
      <vt:lpstr>Barley Prices and Effective Reference Prices</vt:lpstr>
      <vt:lpstr>  </vt:lpstr>
      <vt:lpstr>Sunflower Seed Prices and Effective Reference Prices</vt:lpstr>
      <vt:lpstr>PowerPoint Presentation</vt:lpstr>
      <vt:lpstr>Sorghum Prices and Effective Reference Prices</vt:lpstr>
      <vt:lpstr>PowerPoint Presentation</vt:lpstr>
      <vt:lpstr>PowerPoint Presentation</vt:lpstr>
      <vt:lpstr>Initial 2025 ARC/PLC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End of Year Review:  Crops and Farm Finances   Farm Management Update for Ag Professionals</dc:title>
  <dc:creator>Paul Mitchell</dc:creator>
  <cp:lastModifiedBy>Paul Mitchell</cp:lastModifiedBy>
  <cp:revision>396</cp:revision>
  <dcterms:created xsi:type="dcterms:W3CDTF">2020-11-11T16:20:05Z</dcterms:created>
  <dcterms:modified xsi:type="dcterms:W3CDTF">2025-01-17T22:18:38Z</dcterms:modified>
</cp:coreProperties>
</file>