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260" r:id="rId4"/>
    <p:sldId id="258" r:id="rId5"/>
    <p:sldId id="262" r:id="rId6"/>
    <p:sldId id="263" r:id="rId7"/>
    <p:sldId id="265" r:id="rId8"/>
    <p:sldId id="266" r:id="rId9"/>
    <p:sldId id="327" r:id="rId10"/>
    <p:sldId id="329" r:id="rId11"/>
    <p:sldId id="331" r:id="rId12"/>
    <p:sldId id="326" r:id="rId13"/>
    <p:sldId id="330" r:id="rId14"/>
    <p:sldId id="259" r:id="rId15"/>
    <p:sldId id="276" r:id="rId16"/>
    <p:sldId id="277" r:id="rId17"/>
    <p:sldId id="286" r:id="rId18"/>
    <p:sldId id="279" r:id="rId19"/>
    <p:sldId id="280" r:id="rId20"/>
    <p:sldId id="281" r:id="rId21"/>
    <p:sldId id="278" r:id="rId22"/>
    <p:sldId id="283" r:id="rId23"/>
    <p:sldId id="285" r:id="rId24"/>
    <p:sldId id="289" r:id="rId25"/>
    <p:sldId id="288" r:id="rId26"/>
    <p:sldId id="291" r:id="rId27"/>
    <p:sldId id="292" r:id="rId28"/>
    <p:sldId id="294" r:id="rId29"/>
    <p:sldId id="293" r:id="rId30"/>
    <p:sldId id="296" r:id="rId31"/>
    <p:sldId id="297" r:id="rId32"/>
    <p:sldId id="298" r:id="rId33"/>
    <p:sldId id="300" r:id="rId34"/>
    <p:sldId id="301" r:id="rId35"/>
    <p:sldId id="302" r:id="rId36"/>
    <p:sldId id="303" r:id="rId37"/>
    <p:sldId id="304" r:id="rId38"/>
    <p:sldId id="305" r:id="rId39"/>
    <p:sldId id="307" r:id="rId40"/>
    <p:sldId id="309" r:id="rId41"/>
    <p:sldId id="310" r:id="rId42"/>
    <p:sldId id="311" r:id="rId43"/>
    <p:sldId id="313" r:id="rId44"/>
    <p:sldId id="314" r:id="rId45"/>
    <p:sldId id="312" r:id="rId46"/>
    <p:sldId id="315" r:id="rId47"/>
    <p:sldId id="317" r:id="rId48"/>
    <p:sldId id="319" r:id="rId49"/>
    <p:sldId id="318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16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DAFF-70D5-4467-9AC1-2C50C51E6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6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4F7E-A37B-416A-B4BC-579512D81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6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8D7D1-DE6B-474B-B182-475172386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4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D939-0BCF-46D1-A010-44F7314F0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2D32F-07BF-4377-B5C4-8A73D7C4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671F-6784-4358-BF32-CA1915DF1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6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A32A-338C-4A60-B20E-3A92A9265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7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8B7EB-DFA0-4B4D-A2DE-C1B6A28E4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733F3-857D-421B-BD3A-54EA64363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26AE-6253-4F37-8308-3A8E55D7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67F2-3A7D-482A-96D5-DAC3F7A78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0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5C37C-CBFA-4F5A-A574-0393A3100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63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93E2-2FE0-4B04-A7B1-E4E9FBBB8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9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BFF24B-A2E9-4CD7-AE1D-A7550BE43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Cost Economics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AAE 320</a:t>
            </a:r>
          </a:p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Paul D. Mitchell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Goal of Section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Overview what economists mean by Cost</a:t>
            </a:r>
          </a:p>
          <a:p>
            <a:pPr eaLnBrk="1" hangingPunct="1"/>
            <a:r>
              <a:rPr lang="en-US" smtClean="0"/>
              <a:t>(Economic) Cost Functions</a:t>
            </a:r>
          </a:p>
          <a:p>
            <a:pPr lvl="1" eaLnBrk="1" hangingPunct="1"/>
            <a:r>
              <a:rPr lang="en-US" smtClean="0"/>
              <a:t>Derivation of Cost Functions</a:t>
            </a:r>
          </a:p>
          <a:p>
            <a:pPr lvl="1" eaLnBrk="1" hangingPunct="1"/>
            <a:r>
              <a:rPr lang="en-US" smtClean="0"/>
              <a:t>Concept of Duality</a:t>
            </a:r>
          </a:p>
          <a:p>
            <a:pPr lvl="1" eaLnBrk="1" hangingPunct="1"/>
            <a:r>
              <a:rPr lang="en-US" smtClean="0"/>
              <a:t>What it all means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Economic Cost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534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Economic Cost: Value of what is given up whenever an exchange or transformation of resources takes place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 an exchange of resources (a purchase) not only is money given up, but also the opportunity to do some thing else with that money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 a transformation of resources (including time), the opportunity to do other things with those resources is given up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Economic Cost vs Accounting Cost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Economics includes these implicit costs in the analysis that standard accounting methods do not include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Accountants ask: What did you pay for it? Explicit Cost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Economists </a:t>
            </a:r>
            <a:r>
              <a:rPr lang="en-US" u="sng" dirty="0" smtClean="0"/>
              <a:t>also</a:t>
            </a:r>
            <a:r>
              <a:rPr lang="en-US" dirty="0" smtClean="0"/>
              <a:t> ask: What else could you do with the money? Explicit Cost, plus Implicit Cost (Opportunity Cost)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Economic Cost vs Accounting Cost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106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Economic cost ≠ accounting cost</a:t>
            </a:r>
          </a:p>
          <a:p>
            <a:pPr eaLnBrk="1" hangingPunct="1"/>
            <a:r>
              <a:rPr lang="en-US" u="sng" dirty="0" smtClean="0"/>
              <a:t>Accounting Cost</a:t>
            </a:r>
            <a:r>
              <a:rPr lang="en-US" dirty="0" smtClean="0"/>
              <a:t>: Used for financial reporting (balancing the books, paying taxes, etc.)</a:t>
            </a:r>
          </a:p>
          <a:p>
            <a:pPr lvl="1" eaLnBrk="1" hangingPunct="1"/>
            <a:r>
              <a:rPr lang="en-US" dirty="0" smtClean="0"/>
              <a:t>Typically uses reported prices, wages and interest rates (explicit costs)</a:t>
            </a:r>
          </a:p>
          <a:p>
            <a:pPr eaLnBrk="1" hangingPunct="1"/>
            <a:r>
              <a:rPr lang="en-US" u="sng" dirty="0" smtClean="0"/>
              <a:t>Economic Costs</a:t>
            </a:r>
            <a:r>
              <a:rPr lang="en-US" dirty="0" smtClean="0"/>
              <a:t>: Used for decision making (resource allocation, developing strategy)</a:t>
            </a:r>
          </a:p>
          <a:p>
            <a:pPr lvl="1" eaLnBrk="1" hangingPunct="1"/>
            <a:r>
              <a:rPr lang="en-US" dirty="0" smtClean="0"/>
              <a:t>Includes opportunity costs (implicit costs) in the analysis and calculates depreciation differently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Economic Cost vs Accounting Cost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Accounting Profit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  	    = Revenue – Explicit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Economic Profit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    = Revenue – Explicit Cost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– Implicit Cost + Implicit Benefits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Economic analysis includes implicit costs and implicit benefits that accounting does not include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Zero </a:t>
            </a:r>
            <a:r>
              <a:rPr lang="en-US" sz="2800" u="sng" dirty="0" smtClean="0"/>
              <a:t>economic</a:t>
            </a:r>
            <a:r>
              <a:rPr lang="en-US" sz="2800" dirty="0" smtClean="0"/>
              <a:t> profit does not mean you are not making money, but that you are making as much money as you should, a “normal” rate of return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Opportunity Cost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Implicit Costs = “Opportunity Costs”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Value of the best opportunity given up because resources are used for the given transaction or transformation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“Value of the next best alternative”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Value of what you could do with your time &amp; money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Opportunity Cost of </a:t>
            </a:r>
            <a:r>
              <a:rPr lang="en-US" sz="2800" dirty="0" smtClean="0"/>
              <a:t>Farming: Think of the Counter-factual: What would you be doing if not farming?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dirty="0"/>
              <a:t>Opportunity cost of your time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dirty="0"/>
              <a:t>Opportunity cost of your </a:t>
            </a:r>
            <a:r>
              <a:rPr lang="en-US" dirty="0" smtClean="0"/>
              <a:t>assets and capital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Opportunity Cost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pPr eaLnBrk="1" hangingPunct="1"/>
            <a:r>
              <a:rPr lang="en-US" dirty="0" smtClean="0"/>
              <a:t>What’s your next best alternative?</a:t>
            </a:r>
          </a:p>
          <a:p>
            <a:pPr eaLnBrk="1" hangingPunct="1"/>
            <a:r>
              <a:rPr lang="en-US" dirty="0" smtClean="0"/>
              <a:t>Opportunity Cost of Time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sz="3200" dirty="0" smtClean="0"/>
              <a:t>Usually assume a different job and estimate the implied lost wages</a:t>
            </a:r>
          </a:p>
          <a:p>
            <a:pPr eaLnBrk="1" hangingPunct="1"/>
            <a:r>
              <a:rPr lang="en-US" dirty="0" smtClean="0"/>
              <a:t>Opportunity Cost of Capital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sz="3200" dirty="0"/>
              <a:t>Usually assume a </a:t>
            </a:r>
            <a:r>
              <a:rPr lang="en-US" sz="3200" dirty="0" smtClean="0"/>
              <a:t>low risk investment alternative like bonds or CD and </a:t>
            </a:r>
            <a:r>
              <a:rPr lang="en-US" sz="3200" dirty="0"/>
              <a:t>estimate the implied </a:t>
            </a:r>
            <a:r>
              <a:rPr lang="en-US" sz="3200" dirty="0" smtClean="0"/>
              <a:t>lost returns on capital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dirty="0"/>
              <a:t>Opportunity Cost of </a:t>
            </a:r>
            <a:r>
              <a:rPr lang="en-US" dirty="0" smtClean="0"/>
              <a:t>Asset (land)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sz="3200" dirty="0"/>
              <a:t>Usually </a:t>
            </a:r>
            <a:r>
              <a:rPr lang="en-US" sz="3200" dirty="0" smtClean="0"/>
              <a:t>assume rental rate</a:t>
            </a:r>
            <a:endParaRPr lang="en-US" sz="3200" dirty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Opportunity Cost of Time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Assume you make $50,000 as a farmer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Your next best job pays $45,000 = Opportunity Cost of your Time as a farmer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Typical way of thinking: Accounting profit = $50,000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Economic way of thinking: look at difference in pay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Treat $45,000 as an “opportunity cost” and subtract it from your current salary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/>
              <a:t>E</a:t>
            </a:r>
            <a:r>
              <a:rPr lang="en-US" dirty="0" smtClean="0"/>
              <a:t>conomic profit = $50,000 – $45,000 = $5,000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You are making $5,000 more with current job than in your next best opportunity</a:t>
            </a:r>
          </a:p>
        </p:txBody>
      </p:sp>
    </p:spTree>
    <p:extLst>
      <p:ext uri="{BB962C8B-B14F-4D97-AF65-F5344CB8AC3E}">
        <p14:creationId xmlns:p14="http://schemas.microsoft.com/office/powerpoint/2010/main" val="324616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Opportunity Cost of Capital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You have equity in your farm, your money invested in the farm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If you invest the money in a company (</a:t>
            </a:r>
            <a:r>
              <a:rPr lang="en-US" sz="2400" smtClean="0"/>
              <a:t>owned stock), </a:t>
            </a:r>
            <a:r>
              <a:rPr lang="en-US" sz="2400" dirty="0" smtClean="0"/>
              <a:t>bought bonds, or a CD, they would pay you a dividend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We will use returns on these investments as a way to estimate the opportunity cost of capital: you give up X% rate of return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What rate of return are you making by keeping your money in the farm? Covered later in semester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Typical way of thinking</a:t>
            </a:r>
            <a:r>
              <a:rPr lang="en-US" sz="2400" dirty="0" smtClean="0"/>
              <a:t>: you have $100,000 equity in a farm, earning 5% return = $5,000 annually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Economic way of thinking: treat the potential investment income as an opportunity cost of capital: you could have earned 3% in the bond market, so </a:t>
            </a:r>
            <a:r>
              <a:rPr lang="en-US" sz="2400" dirty="0"/>
              <a:t>opportunity </a:t>
            </a:r>
            <a:r>
              <a:rPr lang="en-US" sz="2400" dirty="0" smtClean="0"/>
              <a:t>cost is $3,000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Economic profit = $5,000 – $3,000 = $2,000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6513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Opportunity Cost of </a:t>
            </a:r>
            <a:r>
              <a:rPr lang="en-US" sz="4200" dirty="0" smtClean="0"/>
              <a:t>Working Assets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You have land and other “working assets” on a farm as well, not just capital invested as equity</a:t>
            </a:r>
          </a:p>
          <a:p>
            <a:r>
              <a:rPr lang="en-US" sz="2400" dirty="0" smtClean="0"/>
              <a:t>Instead of using them to farm, you could rent them out to someone else at market rates, but still own them</a:t>
            </a:r>
          </a:p>
          <a:p>
            <a:pPr lvl="1"/>
            <a:r>
              <a:rPr lang="en-US" sz="2400" dirty="0" smtClean="0"/>
              <a:t>Alternative opportunity to consider instead of the conversion to “cash” in a hypothetical sale</a:t>
            </a:r>
          </a:p>
          <a:p>
            <a:r>
              <a:rPr lang="en-US" sz="2400" dirty="0" smtClean="0"/>
              <a:t>This is the opportunity cost for you to use these assets to farm</a:t>
            </a:r>
          </a:p>
          <a:p>
            <a:r>
              <a:rPr lang="en-US" sz="2400" dirty="0" smtClean="0"/>
              <a:t>Land, buildings, tractors, machinery, milk cows, breeding livestock (bulls, cows, …)</a:t>
            </a:r>
          </a:p>
          <a:p>
            <a:r>
              <a:rPr lang="en-US" sz="2400" dirty="0" smtClean="0"/>
              <a:t>You earn $300/acre growing crops, land rents for $200 in area</a:t>
            </a:r>
          </a:p>
          <a:p>
            <a:r>
              <a:rPr lang="en-US" sz="2400" dirty="0" smtClean="0"/>
              <a:t>Accounting profit is $300/A, economic profit is $100/A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684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Profit vs Accounting Profit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sz="2400" dirty="0" smtClean="0"/>
              <a:t>Accounting profit is the “normal” way of thinking: I make $50,000 as a farmer, I earn a 5% rate of return on my farm equity, I make $300/A growing crops</a:t>
            </a:r>
          </a:p>
          <a:p>
            <a:r>
              <a:rPr lang="en-US" sz="2400" dirty="0" smtClean="0"/>
              <a:t>Economic profit: How do these compare to what else you could make with these?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Alternatives: $45,000 salary, $100,000 at 3% = $3,000 investment, and $200/A land rent</a:t>
            </a:r>
          </a:p>
          <a:p>
            <a:r>
              <a:rPr lang="en-US" sz="2400" dirty="0" smtClean="0"/>
              <a:t>You are making a positive economic profit: very good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$5000 more in salary, 2% more than market rates, $100/acre more in return to land</a:t>
            </a:r>
          </a:p>
          <a:p>
            <a:r>
              <a:rPr lang="en-US" sz="2400" dirty="0" smtClean="0"/>
              <a:t>If economic </a:t>
            </a:r>
            <a:r>
              <a:rPr lang="en-US" sz="2400" dirty="0"/>
              <a:t>profit is zero, you are making as much </a:t>
            </a:r>
            <a:r>
              <a:rPr lang="en-US" sz="2400" dirty="0" smtClean="0"/>
              <a:t>as </a:t>
            </a:r>
            <a:r>
              <a:rPr lang="en-US" sz="2400" dirty="0"/>
              <a:t>you can—no better opportunities </a:t>
            </a:r>
            <a:r>
              <a:rPr lang="en-US" sz="2400" dirty="0" smtClean="0"/>
              <a:t>exist for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7352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Economic Benefits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Economic profit includes benefits accounting methods do not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Accounting </a:t>
            </a:r>
            <a:r>
              <a:rPr lang="en-US" sz="2800" dirty="0" smtClean="0"/>
              <a:t>Profit = </a:t>
            </a:r>
            <a:r>
              <a:rPr lang="en-US" sz="2800" dirty="0"/>
              <a:t>Revenue – Explicit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Economic </a:t>
            </a:r>
            <a:r>
              <a:rPr lang="en-US" sz="2800" dirty="0" smtClean="0"/>
              <a:t>Profit </a:t>
            </a:r>
            <a:r>
              <a:rPr lang="en-US" sz="2800" dirty="0"/>
              <a:t>	= Revenue – Explicit Cost – Implicit Cost + Implicit </a:t>
            </a:r>
            <a:r>
              <a:rPr lang="en-US" sz="2800" dirty="0" smtClean="0"/>
              <a:t>Benefits</a:t>
            </a: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What benefits do you get from an activity besides money?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Economics develops ways to estimate these types of benefits or values based on available data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you accept a below market salary/rate of return for a job, you must be getting other economic benefits</a:t>
            </a:r>
          </a:p>
        </p:txBody>
      </p:sp>
    </p:spTree>
    <p:extLst>
      <p:ext uri="{BB962C8B-B14F-4D97-AF65-F5344CB8AC3E}">
        <p14:creationId xmlns:p14="http://schemas.microsoft.com/office/powerpoint/2010/main" val="3259982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Main point of this section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“Cost” in economics is more comprehensive than accounting cost</a:t>
            </a:r>
          </a:p>
          <a:p>
            <a:pPr eaLnBrk="1" hangingPunct="1"/>
            <a:r>
              <a:rPr lang="en-US" dirty="0" smtClean="0"/>
              <a:t>Exposure to concept of opportunity cost</a:t>
            </a:r>
          </a:p>
          <a:p>
            <a:pPr eaLnBrk="1" hangingPunct="1"/>
            <a:r>
              <a:rPr lang="en-US" dirty="0" smtClean="0"/>
              <a:t>Start New Section: Cost Functions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Definitions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Cost Function: schedule or equation that gives the </a:t>
            </a:r>
            <a:r>
              <a:rPr lang="en-US" u="sng" dirty="0" smtClean="0"/>
              <a:t>minimum</a:t>
            </a:r>
            <a:r>
              <a:rPr lang="en-US" dirty="0" smtClean="0"/>
              <a:t> cost to produce the given output Q, e.g., C(Q)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Cost functions are not the sum of prices times inputs used: C =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</a:t>
            </a:r>
            <a:r>
              <a:rPr lang="en-US" dirty="0" err="1" smtClean="0"/>
              <a:t>X</a:t>
            </a:r>
            <a:r>
              <a:rPr lang="en-US" dirty="0" smtClean="0"/>
              <a:t> +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y</a:t>
            </a:r>
            <a:r>
              <a:rPr lang="en-US" dirty="0" err="1" smtClean="0"/>
              <a:t>Y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 =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x</a:t>
            </a:r>
            <a:r>
              <a:rPr lang="en-US" dirty="0" err="1" smtClean="0"/>
              <a:t>X</a:t>
            </a:r>
            <a:r>
              <a:rPr lang="en-US" dirty="0" smtClean="0"/>
              <a:t> +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y</a:t>
            </a:r>
            <a:r>
              <a:rPr lang="en-US" dirty="0" err="1" smtClean="0"/>
              <a:t>Y</a:t>
            </a:r>
            <a:r>
              <a:rPr lang="en-US" dirty="0" smtClean="0"/>
              <a:t> is cost as a function of the </a:t>
            </a:r>
            <a:r>
              <a:rPr lang="en-US" u="sng" dirty="0" smtClean="0"/>
              <a:t>inputs</a:t>
            </a:r>
            <a:r>
              <a:rPr lang="en-US" dirty="0" smtClean="0"/>
              <a:t> X and Y, not cost as a function of </a:t>
            </a:r>
            <a:r>
              <a:rPr lang="en-US" u="sng" dirty="0" smtClean="0"/>
              <a:t>output</a:t>
            </a:r>
            <a:r>
              <a:rPr lang="en-US" dirty="0" smtClean="0"/>
              <a:t> Q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Functions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Output </a:t>
            </a:r>
            <a:r>
              <a:rPr lang="en-US" dirty="0" smtClean="0"/>
              <a:t>Price </a:t>
            </a:r>
            <a:r>
              <a:rPr lang="en-US" dirty="0"/>
              <a:t>= </a:t>
            </a:r>
            <a:r>
              <a:rPr lang="en-US" dirty="0" smtClean="0"/>
              <a:t>Marginal Cost </a:t>
            </a:r>
            <a:r>
              <a:rPr lang="en-US" dirty="0"/>
              <a:t>(P = MC) identifies how much output Q to produce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Profit, production </a:t>
            </a:r>
            <a:r>
              <a:rPr lang="en-US" dirty="0"/>
              <a:t>function and prices identify </a:t>
            </a:r>
            <a:r>
              <a:rPr lang="en-US" dirty="0" smtClean="0"/>
              <a:t>inputs </a:t>
            </a:r>
            <a:r>
              <a:rPr lang="en-US" dirty="0"/>
              <a:t>to use </a:t>
            </a:r>
            <a:r>
              <a:rPr lang="en-US" dirty="0" smtClean="0"/>
              <a:t>VMP = r, this gives output </a:t>
            </a:r>
            <a:r>
              <a:rPr lang="en-US" dirty="0"/>
              <a:t>Q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Cost depends on inputs used and their prices, but how much of each input to use?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Mathematical wonders of duality needed to fully explain how it works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Main Point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you choose Q so that price = marginal cost, the inputs needed to produce this level of output at minimum cost will satisfy the optimality conditions we have already seen: VMP</a:t>
            </a:r>
            <a:r>
              <a:rPr lang="en-US" baseline="-25000" smtClean="0"/>
              <a:t>x</a:t>
            </a:r>
            <a:r>
              <a:rPr lang="en-US" smtClean="0"/>
              <a:t> = r</a:t>
            </a:r>
            <a:r>
              <a:rPr lang="en-US" baseline="-25000" smtClean="0"/>
              <a:t>x</a:t>
            </a:r>
            <a:r>
              <a:rPr lang="en-US" smtClean="0"/>
              <a:t> and MP</a:t>
            </a:r>
            <a:r>
              <a:rPr lang="en-US" baseline="-25000" smtClean="0"/>
              <a:t>x</a:t>
            </a:r>
            <a:r>
              <a:rPr lang="en-US" smtClean="0"/>
              <a:t>/MP</a:t>
            </a:r>
            <a:r>
              <a:rPr lang="en-US" baseline="-25000" smtClean="0"/>
              <a:t>y</a:t>
            </a:r>
            <a:r>
              <a:rPr lang="en-US" smtClean="0"/>
              <a:t> = r</a:t>
            </a:r>
            <a:r>
              <a:rPr lang="en-US" baseline="-25000" smtClean="0"/>
              <a:t>x</a:t>
            </a:r>
            <a:r>
              <a:rPr lang="en-US" smtClean="0"/>
              <a:t>/r</a:t>
            </a:r>
            <a:r>
              <a:rPr lang="en-US" baseline="-25000" smtClean="0"/>
              <a:t>y</a:t>
            </a:r>
            <a:endParaRPr lang="en-US" smtClean="0"/>
          </a:p>
          <a:p>
            <a:pPr eaLnBrk="1" hangingPunct="1"/>
            <a:r>
              <a:rPr lang="en-US" smtClean="0"/>
              <a:t>Duality implies that a cost function with standard properties implies a production function with standard properties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Cost (FC)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Costs that do not vary with the level of output Q during the planning period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Cost of resources committed through previous planning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Property Taxes, Insurance, Depreciation, Interest Payments, Scheduled Maintenance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the long run, all costs are variable because you can change assets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 Cost (VC)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Costs that change with the level of output Q that is produced</a:t>
            </a:r>
          </a:p>
          <a:p>
            <a:pPr eaLnBrk="1" hangingPunct="1"/>
            <a:r>
              <a:rPr lang="en-US" dirty="0" smtClean="0"/>
              <a:t>Manager controls these costs</a:t>
            </a:r>
          </a:p>
          <a:p>
            <a:pPr eaLnBrk="1" hangingPunct="1"/>
            <a:r>
              <a:rPr lang="en-US" dirty="0" smtClean="0"/>
              <a:t>Fertilizer, Seed, Herbicides, Feed, Grain, Fuel, Veterinary Services, Hired Labor</a:t>
            </a:r>
          </a:p>
          <a:p>
            <a:pPr eaLnBrk="1" hangingPunct="1"/>
            <a:r>
              <a:rPr lang="en-US" dirty="0" smtClean="0"/>
              <a:t>Vary the relative amounts used as increase  output produced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Definitions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Total Cost TC = fixed cost + variable cost</a:t>
            </a:r>
          </a:p>
          <a:p>
            <a:pPr eaLnBrk="1" hangingPunct="1"/>
            <a:r>
              <a:rPr lang="en-US" smtClean="0"/>
              <a:t>Average Fixed Cost AFC = FC/Q</a:t>
            </a:r>
          </a:p>
          <a:p>
            <a:pPr eaLnBrk="1" hangingPunct="1"/>
            <a:r>
              <a:rPr lang="en-US" smtClean="0"/>
              <a:t>Average Variable Cost AVC = VC/Q</a:t>
            </a:r>
          </a:p>
          <a:p>
            <a:pPr eaLnBrk="1" hangingPunct="1"/>
            <a:r>
              <a:rPr lang="en-US" smtClean="0"/>
              <a:t>Average Total Cost ATC = TC/Q</a:t>
            </a:r>
          </a:p>
          <a:p>
            <a:pPr eaLnBrk="1" hangingPunct="1"/>
            <a:r>
              <a:rPr lang="en-US" smtClean="0"/>
              <a:t>Marginal Cost MC = cost of producing the last unit of output = slope of the TC = slope of the VC = dTC/dQ = dVC/dQ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4"/>
          <p:cNvSpPr>
            <a:spLocks noChangeShapeType="1"/>
          </p:cNvSpPr>
          <p:nvPr/>
        </p:nvSpPr>
        <p:spPr bwMode="auto">
          <a:xfrm flipV="1">
            <a:off x="990600" y="762000"/>
            <a:ext cx="0" cy="457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7" name="Line 5"/>
          <p:cNvSpPr>
            <a:spLocks noChangeShapeType="1"/>
          </p:cNvSpPr>
          <p:nvPr/>
        </p:nvSpPr>
        <p:spPr bwMode="auto">
          <a:xfrm>
            <a:off x="990600" y="533400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6"/>
          <p:cNvSpPr>
            <a:spLocks/>
          </p:cNvSpPr>
          <p:nvPr/>
        </p:nvSpPr>
        <p:spPr bwMode="auto">
          <a:xfrm>
            <a:off x="990600" y="609600"/>
            <a:ext cx="6324600" cy="4343400"/>
          </a:xfrm>
          <a:custGeom>
            <a:avLst/>
            <a:gdLst>
              <a:gd name="T0" fmla="*/ 0 w 3984"/>
              <a:gd name="T1" fmla="*/ 2147483647 h 2736"/>
              <a:gd name="T2" fmla="*/ 2147483647 w 3984"/>
              <a:gd name="T3" fmla="*/ 2147483647 h 2736"/>
              <a:gd name="T4" fmla="*/ 2147483647 w 3984"/>
              <a:gd name="T5" fmla="*/ 2147483647 h 2736"/>
              <a:gd name="T6" fmla="*/ 2147483647 w 3984"/>
              <a:gd name="T7" fmla="*/ 2147483647 h 2736"/>
              <a:gd name="T8" fmla="*/ 2147483647 w 3984"/>
              <a:gd name="T9" fmla="*/ 2147483647 h 2736"/>
              <a:gd name="T10" fmla="*/ 2147483647 w 3984"/>
              <a:gd name="T11" fmla="*/ 2147483647 h 2736"/>
              <a:gd name="T12" fmla="*/ 2147483647 w 3984"/>
              <a:gd name="T13" fmla="*/ 0 h 2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84" h="2736">
                <a:moveTo>
                  <a:pt x="0" y="2736"/>
                </a:moveTo>
                <a:cubicBezTo>
                  <a:pt x="88" y="2652"/>
                  <a:pt x="176" y="2568"/>
                  <a:pt x="384" y="2496"/>
                </a:cubicBezTo>
                <a:cubicBezTo>
                  <a:pt x="592" y="2424"/>
                  <a:pt x="928" y="2368"/>
                  <a:pt x="1248" y="2304"/>
                </a:cubicBezTo>
                <a:cubicBezTo>
                  <a:pt x="1568" y="2240"/>
                  <a:pt x="2008" y="2208"/>
                  <a:pt x="2304" y="2112"/>
                </a:cubicBezTo>
                <a:cubicBezTo>
                  <a:pt x="2600" y="2016"/>
                  <a:pt x="2800" y="1944"/>
                  <a:pt x="3024" y="1728"/>
                </a:cubicBezTo>
                <a:cubicBezTo>
                  <a:pt x="3248" y="1512"/>
                  <a:pt x="3488" y="1104"/>
                  <a:pt x="3648" y="816"/>
                </a:cubicBezTo>
                <a:cubicBezTo>
                  <a:pt x="3808" y="528"/>
                  <a:pt x="3896" y="264"/>
                  <a:pt x="3984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6400800" y="5638800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 rot="-5400000">
            <a:off x="-235743" y="2515393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Cost</a:t>
            </a:r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6553200" y="852488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TC</a:t>
            </a:r>
          </a:p>
        </p:txBody>
      </p:sp>
      <p:sp>
        <p:nvSpPr>
          <p:cNvPr id="31752" name="Line 10"/>
          <p:cNvSpPr>
            <a:spLocks noChangeShapeType="1"/>
          </p:cNvSpPr>
          <p:nvPr/>
        </p:nvSpPr>
        <p:spPr bwMode="auto">
          <a:xfrm flipV="1">
            <a:off x="990600" y="4953000"/>
            <a:ext cx="7010400" cy="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7391400" y="4419600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FC</a:t>
            </a:r>
          </a:p>
        </p:txBody>
      </p:sp>
      <p:sp>
        <p:nvSpPr>
          <p:cNvPr id="31754" name="Freeform 13"/>
          <p:cNvSpPr>
            <a:spLocks/>
          </p:cNvSpPr>
          <p:nvPr/>
        </p:nvSpPr>
        <p:spPr bwMode="auto">
          <a:xfrm>
            <a:off x="990600" y="990600"/>
            <a:ext cx="6324600" cy="4343400"/>
          </a:xfrm>
          <a:custGeom>
            <a:avLst/>
            <a:gdLst>
              <a:gd name="T0" fmla="*/ 0 w 3984"/>
              <a:gd name="T1" fmla="*/ 2147483647 h 2736"/>
              <a:gd name="T2" fmla="*/ 2147483647 w 3984"/>
              <a:gd name="T3" fmla="*/ 2147483647 h 2736"/>
              <a:gd name="T4" fmla="*/ 2147483647 w 3984"/>
              <a:gd name="T5" fmla="*/ 2147483647 h 2736"/>
              <a:gd name="T6" fmla="*/ 2147483647 w 3984"/>
              <a:gd name="T7" fmla="*/ 2147483647 h 2736"/>
              <a:gd name="T8" fmla="*/ 2147483647 w 3984"/>
              <a:gd name="T9" fmla="*/ 2147483647 h 2736"/>
              <a:gd name="T10" fmla="*/ 2147483647 w 3984"/>
              <a:gd name="T11" fmla="*/ 2147483647 h 2736"/>
              <a:gd name="T12" fmla="*/ 2147483647 w 3984"/>
              <a:gd name="T13" fmla="*/ 0 h 2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84" h="2736">
                <a:moveTo>
                  <a:pt x="0" y="2736"/>
                </a:moveTo>
                <a:cubicBezTo>
                  <a:pt x="88" y="2652"/>
                  <a:pt x="176" y="2568"/>
                  <a:pt x="384" y="2496"/>
                </a:cubicBezTo>
                <a:cubicBezTo>
                  <a:pt x="592" y="2424"/>
                  <a:pt x="928" y="2368"/>
                  <a:pt x="1248" y="2304"/>
                </a:cubicBezTo>
                <a:cubicBezTo>
                  <a:pt x="1568" y="2240"/>
                  <a:pt x="2008" y="2208"/>
                  <a:pt x="2304" y="2112"/>
                </a:cubicBezTo>
                <a:cubicBezTo>
                  <a:pt x="2600" y="2016"/>
                  <a:pt x="2800" y="1944"/>
                  <a:pt x="3024" y="1728"/>
                </a:cubicBezTo>
                <a:cubicBezTo>
                  <a:pt x="3248" y="1512"/>
                  <a:pt x="3488" y="1104"/>
                  <a:pt x="3648" y="816"/>
                </a:cubicBezTo>
                <a:cubicBezTo>
                  <a:pt x="3808" y="528"/>
                  <a:pt x="3896" y="264"/>
                  <a:pt x="3984" y="0"/>
                </a:cubicBezTo>
              </a:path>
            </a:pathLst>
          </a:custGeom>
          <a:noFill/>
          <a:ln w="2222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Text Box 14"/>
          <p:cNvSpPr txBox="1">
            <a:spLocks noChangeArrowheads="1"/>
          </p:cNvSpPr>
          <p:nvPr/>
        </p:nvSpPr>
        <p:spPr bwMode="auto">
          <a:xfrm>
            <a:off x="7086600" y="1538288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VC</a:t>
            </a:r>
          </a:p>
        </p:txBody>
      </p:sp>
      <p:sp>
        <p:nvSpPr>
          <p:cNvPr id="31756" name="Text Box 15"/>
          <p:cNvSpPr txBox="1">
            <a:spLocks noChangeArrowheads="1"/>
          </p:cNvSpPr>
          <p:nvPr/>
        </p:nvSpPr>
        <p:spPr bwMode="auto">
          <a:xfrm>
            <a:off x="1219200" y="639763"/>
            <a:ext cx="4419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Cost Function Graphics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 flipV="1">
            <a:off x="990600" y="762000"/>
            <a:ext cx="0" cy="457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990600" y="533400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990600" y="609600"/>
            <a:ext cx="6324600" cy="4343400"/>
          </a:xfrm>
          <a:custGeom>
            <a:avLst/>
            <a:gdLst>
              <a:gd name="T0" fmla="*/ 0 w 3984"/>
              <a:gd name="T1" fmla="*/ 2147483647 h 2736"/>
              <a:gd name="T2" fmla="*/ 2147483647 w 3984"/>
              <a:gd name="T3" fmla="*/ 2147483647 h 2736"/>
              <a:gd name="T4" fmla="*/ 2147483647 w 3984"/>
              <a:gd name="T5" fmla="*/ 2147483647 h 2736"/>
              <a:gd name="T6" fmla="*/ 2147483647 w 3984"/>
              <a:gd name="T7" fmla="*/ 2147483647 h 2736"/>
              <a:gd name="T8" fmla="*/ 2147483647 w 3984"/>
              <a:gd name="T9" fmla="*/ 2147483647 h 2736"/>
              <a:gd name="T10" fmla="*/ 2147483647 w 3984"/>
              <a:gd name="T11" fmla="*/ 2147483647 h 2736"/>
              <a:gd name="T12" fmla="*/ 2147483647 w 3984"/>
              <a:gd name="T13" fmla="*/ 0 h 2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84" h="2736">
                <a:moveTo>
                  <a:pt x="0" y="2736"/>
                </a:moveTo>
                <a:cubicBezTo>
                  <a:pt x="88" y="2652"/>
                  <a:pt x="176" y="2568"/>
                  <a:pt x="384" y="2496"/>
                </a:cubicBezTo>
                <a:cubicBezTo>
                  <a:pt x="592" y="2424"/>
                  <a:pt x="928" y="2368"/>
                  <a:pt x="1248" y="2304"/>
                </a:cubicBezTo>
                <a:cubicBezTo>
                  <a:pt x="1568" y="2240"/>
                  <a:pt x="2008" y="2208"/>
                  <a:pt x="2304" y="2112"/>
                </a:cubicBezTo>
                <a:cubicBezTo>
                  <a:pt x="2600" y="2016"/>
                  <a:pt x="2800" y="1944"/>
                  <a:pt x="3024" y="1728"/>
                </a:cubicBezTo>
                <a:cubicBezTo>
                  <a:pt x="3248" y="1512"/>
                  <a:pt x="3488" y="1104"/>
                  <a:pt x="3648" y="816"/>
                </a:cubicBezTo>
                <a:cubicBezTo>
                  <a:pt x="3808" y="528"/>
                  <a:pt x="3896" y="264"/>
                  <a:pt x="3984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400800" y="5638800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 rot="-5400000">
            <a:off x="-235743" y="2515393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Cost</a:t>
            </a:r>
          </a:p>
        </p:txBody>
      </p:sp>
      <p:sp>
        <p:nvSpPr>
          <p:cNvPr id="32775" name="Text Box 13"/>
          <p:cNvSpPr txBox="1">
            <a:spLocks noChangeArrowheads="1"/>
          </p:cNvSpPr>
          <p:nvPr/>
        </p:nvSpPr>
        <p:spPr bwMode="auto">
          <a:xfrm>
            <a:off x="1371600" y="914400"/>
            <a:ext cx="5410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Average Costs = slope of line through the origin to the point on the function  </a:t>
            </a:r>
          </a:p>
        </p:txBody>
      </p:sp>
      <p:sp>
        <p:nvSpPr>
          <p:cNvPr id="32776" name="Text Box 14"/>
          <p:cNvSpPr txBox="1">
            <a:spLocks noChangeArrowheads="1"/>
          </p:cNvSpPr>
          <p:nvPr/>
        </p:nvSpPr>
        <p:spPr bwMode="auto">
          <a:xfrm>
            <a:off x="7315200" y="533400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TC</a:t>
            </a:r>
          </a:p>
        </p:txBody>
      </p:sp>
      <p:sp>
        <p:nvSpPr>
          <p:cNvPr id="32777" name="Line 15"/>
          <p:cNvSpPr>
            <a:spLocks noChangeShapeType="1"/>
          </p:cNvSpPr>
          <p:nvPr/>
        </p:nvSpPr>
        <p:spPr bwMode="auto">
          <a:xfrm flipV="1">
            <a:off x="990600" y="4724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6"/>
          <p:cNvSpPr>
            <a:spLocks noChangeShapeType="1"/>
          </p:cNvSpPr>
          <p:nvPr/>
        </p:nvSpPr>
        <p:spPr bwMode="auto">
          <a:xfrm flipV="1">
            <a:off x="990600" y="4419600"/>
            <a:ext cx="1143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Line 17"/>
          <p:cNvSpPr>
            <a:spLocks noChangeShapeType="1"/>
          </p:cNvSpPr>
          <p:nvPr/>
        </p:nvSpPr>
        <p:spPr bwMode="auto">
          <a:xfrm flipV="1">
            <a:off x="990600" y="4191000"/>
            <a:ext cx="2514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Line 18"/>
          <p:cNvSpPr>
            <a:spLocks noChangeShapeType="1"/>
          </p:cNvSpPr>
          <p:nvPr/>
        </p:nvSpPr>
        <p:spPr bwMode="auto">
          <a:xfrm flipV="1">
            <a:off x="990600" y="3733800"/>
            <a:ext cx="43434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9"/>
          <p:cNvSpPr>
            <a:spLocks noChangeShapeType="1"/>
          </p:cNvSpPr>
          <p:nvPr/>
        </p:nvSpPr>
        <p:spPr bwMode="auto">
          <a:xfrm flipV="1">
            <a:off x="990600" y="2667000"/>
            <a:ext cx="533400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20"/>
          <p:cNvSpPr>
            <a:spLocks noChangeShapeType="1"/>
          </p:cNvSpPr>
          <p:nvPr/>
        </p:nvSpPr>
        <p:spPr bwMode="auto">
          <a:xfrm flipV="1">
            <a:off x="990600" y="1371600"/>
            <a:ext cx="601980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 flipV="1">
            <a:off x="990600" y="762000"/>
            <a:ext cx="0" cy="457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990600" y="266700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Freeform 4"/>
          <p:cNvSpPr>
            <a:spLocks/>
          </p:cNvSpPr>
          <p:nvPr/>
        </p:nvSpPr>
        <p:spPr bwMode="auto">
          <a:xfrm>
            <a:off x="990600" y="762000"/>
            <a:ext cx="6324600" cy="1890713"/>
          </a:xfrm>
          <a:custGeom>
            <a:avLst/>
            <a:gdLst>
              <a:gd name="T0" fmla="*/ 0 w 3984"/>
              <a:gd name="T1" fmla="*/ 2147483647 h 2736"/>
              <a:gd name="T2" fmla="*/ 2147483647 w 3984"/>
              <a:gd name="T3" fmla="*/ 2147483647 h 2736"/>
              <a:gd name="T4" fmla="*/ 2147483647 w 3984"/>
              <a:gd name="T5" fmla="*/ 2147483647 h 2736"/>
              <a:gd name="T6" fmla="*/ 2147483647 w 3984"/>
              <a:gd name="T7" fmla="*/ 2147483647 h 2736"/>
              <a:gd name="T8" fmla="*/ 2147483647 w 3984"/>
              <a:gd name="T9" fmla="*/ 2147483647 h 2736"/>
              <a:gd name="T10" fmla="*/ 2147483647 w 3984"/>
              <a:gd name="T11" fmla="*/ 2147483647 h 2736"/>
              <a:gd name="T12" fmla="*/ 2147483647 w 3984"/>
              <a:gd name="T13" fmla="*/ 0 h 2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84" h="2736">
                <a:moveTo>
                  <a:pt x="0" y="2736"/>
                </a:moveTo>
                <a:cubicBezTo>
                  <a:pt x="88" y="2652"/>
                  <a:pt x="176" y="2568"/>
                  <a:pt x="384" y="2496"/>
                </a:cubicBezTo>
                <a:cubicBezTo>
                  <a:pt x="592" y="2424"/>
                  <a:pt x="928" y="2368"/>
                  <a:pt x="1248" y="2304"/>
                </a:cubicBezTo>
                <a:cubicBezTo>
                  <a:pt x="1568" y="2240"/>
                  <a:pt x="2008" y="2208"/>
                  <a:pt x="2304" y="2112"/>
                </a:cubicBezTo>
                <a:cubicBezTo>
                  <a:pt x="2600" y="2016"/>
                  <a:pt x="2800" y="1944"/>
                  <a:pt x="3024" y="1728"/>
                </a:cubicBezTo>
                <a:cubicBezTo>
                  <a:pt x="3248" y="1512"/>
                  <a:pt x="3488" y="1104"/>
                  <a:pt x="3648" y="816"/>
                </a:cubicBezTo>
                <a:cubicBezTo>
                  <a:pt x="3808" y="528"/>
                  <a:pt x="3896" y="264"/>
                  <a:pt x="3984" y="0"/>
                </a:cubicBezTo>
              </a:path>
            </a:pathLst>
          </a:custGeom>
          <a:noFill/>
          <a:ln w="2222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17"/>
          <p:cNvSpPr>
            <a:spLocks noChangeShapeType="1"/>
          </p:cNvSpPr>
          <p:nvPr/>
        </p:nvSpPr>
        <p:spPr bwMode="auto">
          <a:xfrm>
            <a:off x="990600" y="533400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Line 22"/>
          <p:cNvSpPr>
            <a:spLocks noChangeShapeType="1"/>
          </p:cNvSpPr>
          <p:nvPr/>
        </p:nvSpPr>
        <p:spPr bwMode="auto">
          <a:xfrm>
            <a:off x="4495800" y="2286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Freeform 25"/>
          <p:cNvSpPr>
            <a:spLocks/>
          </p:cNvSpPr>
          <p:nvPr/>
        </p:nvSpPr>
        <p:spPr bwMode="auto">
          <a:xfrm>
            <a:off x="990600" y="3200400"/>
            <a:ext cx="6477000" cy="1455738"/>
          </a:xfrm>
          <a:custGeom>
            <a:avLst/>
            <a:gdLst>
              <a:gd name="T0" fmla="*/ 0 w 4080"/>
              <a:gd name="T1" fmla="*/ 2147483647 h 917"/>
              <a:gd name="T2" fmla="*/ 2147483647 w 4080"/>
              <a:gd name="T3" fmla="*/ 2147483647 h 917"/>
              <a:gd name="T4" fmla="*/ 2147483647 w 4080"/>
              <a:gd name="T5" fmla="*/ 2147483647 h 917"/>
              <a:gd name="T6" fmla="*/ 2147483647 w 4080"/>
              <a:gd name="T7" fmla="*/ 2147483647 h 917"/>
              <a:gd name="T8" fmla="*/ 2147483647 w 4080"/>
              <a:gd name="T9" fmla="*/ 2147483647 h 917"/>
              <a:gd name="T10" fmla="*/ 2147483647 w 4080"/>
              <a:gd name="T11" fmla="*/ 2147483647 h 917"/>
              <a:gd name="T12" fmla="*/ 2147483647 w 4080"/>
              <a:gd name="T13" fmla="*/ 2147483647 h 917"/>
              <a:gd name="T14" fmla="*/ 2147483647 w 4080"/>
              <a:gd name="T15" fmla="*/ 2147483647 h 917"/>
              <a:gd name="T16" fmla="*/ 2147483647 w 4080"/>
              <a:gd name="T17" fmla="*/ 0 h 9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80" h="917">
                <a:moveTo>
                  <a:pt x="0" y="96"/>
                </a:moveTo>
                <a:cubicBezTo>
                  <a:pt x="80" y="158"/>
                  <a:pt x="313" y="375"/>
                  <a:pt x="481" y="471"/>
                </a:cubicBezTo>
                <a:cubicBezTo>
                  <a:pt x="649" y="567"/>
                  <a:pt x="822" y="614"/>
                  <a:pt x="1009" y="674"/>
                </a:cubicBezTo>
                <a:cubicBezTo>
                  <a:pt x="1196" y="734"/>
                  <a:pt x="1407" y="791"/>
                  <a:pt x="1605" y="830"/>
                </a:cubicBezTo>
                <a:cubicBezTo>
                  <a:pt x="1803" y="869"/>
                  <a:pt x="1997" y="917"/>
                  <a:pt x="2195" y="911"/>
                </a:cubicBezTo>
                <a:cubicBezTo>
                  <a:pt x="2393" y="905"/>
                  <a:pt x="2606" y="853"/>
                  <a:pt x="2791" y="796"/>
                </a:cubicBezTo>
                <a:cubicBezTo>
                  <a:pt x="2976" y="739"/>
                  <a:pt x="3127" y="667"/>
                  <a:pt x="3306" y="566"/>
                </a:cubicBezTo>
                <a:cubicBezTo>
                  <a:pt x="3485" y="465"/>
                  <a:pt x="3738" y="283"/>
                  <a:pt x="3867" y="189"/>
                </a:cubicBezTo>
                <a:cubicBezTo>
                  <a:pt x="3996" y="95"/>
                  <a:pt x="4036" y="39"/>
                  <a:pt x="4080" y="0"/>
                </a:cubicBezTo>
              </a:path>
            </a:pathLst>
          </a:custGeom>
          <a:noFill/>
          <a:ln w="2222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Text Box 26"/>
          <p:cNvSpPr txBox="1">
            <a:spLocks noChangeArrowheads="1"/>
          </p:cNvSpPr>
          <p:nvPr/>
        </p:nvSpPr>
        <p:spPr bwMode="auto">
          <a:xfrm>
            <a:off x="6400800" y="5410200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33801" name="Text Box 27"/>
          <p:cNvSpPr txBox="1">
            <a:spLocks noChangeArrowheads="1"/>
          </p:cNvSpPr>
          <p:nvPr/>
        </p:nvSpPr>
        <p:spPr bwMode="auto">
          <a:xfrm rot="-5400000">
            <a:off x="-235743" y="2515393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Cost</a:t>
            </a:r>
          </a:p>
        </p:txBody>
      </p:sp>
      <p:sp>
        <p:nvSpPr>
          <p:cNvPr id="33802" name="Text Box 28"/>
          <p:cNvSpPr txBox="1">
            <a:spLocks noChangeArrowheads="1"/>
          </p:cNvSpPr>
          <p:nvPr/>
        </p:nvSpPr>
        <p:spPr bwMode="auto">
          <a:xfrm>
            <a:off x="7239000" y="7762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VC</a:t>
            </a:r>
          </a:p>
        </p:txBody>
      </p:sp>
      <p:sp>
        <p:nvSpPr>
          <p:cNvPr id="33803" name="Text Box 29"/>
          <p:cNvSpPr txBox="1">
            <a:spLocks noChangeArrowheads="1"/>
          </p:cNvSpPr>
          <p:nvPr/>
        </p:nvSpPr>
        <p:spPr bwMode="auto">
          <a:xfrm>
            <a:off x="7391400" y="2986088"/>
            <a:ext cx="838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AVC</a:t>
            </a:r>
          </a:p>
        </p:txBody>
      </p:sp>
      <p:sp>
        <p:nvSpPr>
          <p:cNvPr id="33804" name="Freeform 30"/>
          <p:cNvSpPr>
            <a:spLocks/>
          </p:cNvSpPr>
          <p:nvPr/>
        </p:nvSpPr>
        <p:spPr bwMode="auto">
          <a:xfrm>
            <a:off x="990600" y="1914525"/>
            <a:ext cx="6796088" cy="752475"/>
          </a:xfrm>
          <a:custGeom>
            <a:avLst/>
            <a:gdLst>
              <a:gd name="T0" fmla="*/ 0 w 4281"/>
              <a:gd name="T1" fmla="*/ 2147483647 h 474"/>
              <a:gd name="T2" fmla="*/ 2147483647 w 4281"/>
              <a:gd name="T3" fmla="*/ 0 h 47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281" h="474">
                <a:moveTo>
                  <a:pt x="0" y="474"/>
                </a:moveTo>
                <a:lnTo>
                  <a:pt x="4281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Text Box 31"/>
          <p:cNvSpPr txBox="1">
            <a:spLocks noChangeArrowheads="1"/>
          </p:cNvSpPr>
          <p:nvPr/>
        </p:nvSpPr>
        <p:spPr bwMode="auto">
          <a:xfrm>
            <a:off x="1295400" y="4586288"/>
            <a:ext cx="2590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Minimum AVC</a:t>
            </a:r>
          </a:p>
        </p:txBody>
      </p:sp>
      <p:sp>
        <p:nvSpPr>
          <p:cNvPr id="33806" name="Freeform 32"/>
          <p:cNvSpPr>
            <a:spLocks/>
          </p:cNvSpPr>
          <p:nvPr/>
        </p:nvSpPr>
        <p:spPr bwMode="auto">
          <a:xfrm>
            <a:off x="990600" y="533400"/>
            <a:ext cx="6324600" cy="1890713"/>
          </a:xfrm>
          <a:custGeom>
            <a:avLst/>
            <a:gdLst>
              <a:gd name="T0" fmla="*/ 0 w 3984"/>
              <a:gd name="T1" fmla="*/ 2147483647 h 2736"/>
              <a:gd name="T2" fmla="*/ 2147483647 w 3984"/>
              <a:gd name="T3" fmla="*/ 2147483647 h 2736"/>
              <a:gd name="T4" fmla="*/ 2147483647 w 3984"/>
              <a:gd name="T5" fmla="*/ 2147483647 h 2736"/>
              <a:gd name="T6" fmla="*/ 2147483647 w 3984"/>
              <a:gd name="T7" fmla="*/ 2147483647 h 2736"/>
              <a:gd name="T8" fmla="*/ 2147483647 w 3984"/>
              <a:gd name="T9" fmla="*/ 2147483647 h 2736"/>
              <a:gd name="T10" fmla="*/ 2147483647 w 3984"/>
              <a:gd name="T11" fmla="*/ 2147483647 h 2736"/>
              <a:gd name="T12" fmla="*/ 2147483647 w 3984"/>
              <a:gd name="T13" fmla="*/ 0 h 2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84" h="2736">
                <a:moveTo>
                  <a:pt x="0" y="2736"/>
                </a:moveTo>
                <a:cubicBezTo>
                  <a:pt x="88" y="2652"/>
                  <a:pt x="176" y="2568"/>
                  <a:pt x="384" y="2496"/>
                </a:cubicBezTo>
                <a:cubicBezTo>
                  <a:pt x="592" y="2424"/>
                  <a:pt x="928" y="2368"/>
                  <a:pt x="1248" y="2304"/>
                </a:cubicBezTo>
                <a:cubicBezTo>
                  <a:pt x="1568" y="2240"/>
                  <a:pt x="2008" y="2208"/>
                  <a:pt x="2304" y="2112"/>
                </a:cubicBezTo>
                <a:cubicBezTo>
                  <a:pt x="2600" y="2016"/>
                  <a:pt x="2800" y="1944"/>
                  <a:pt x="3024" y="1728"/>
                </a:cubicBezTo>
                <a:cubicBezTo>
                  <a:pt x="3248" y="1512"/>
                  <a:pt x="3488" y="1104"/>
                  <a:pt x="3648" y="816"/>
                </a:cubicBezTo>
                <a:cubicBezTo>
                  <a:pt x="3808" y="528"/>
                  <a:pt x="3896" y="264"/>
                  <a:pt x="398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Freeform 33"/>
          <p:cNvSpPr>
            <a:spLocks/>
          </p:cNvSpPr>
          <p:nvPr/>
        </p:nvSpPr>
        <p:spPr bwMode="auto">
          <a:xfrm>
            <a:off x="990600" y="1524000"/>
            <a:ext cx="6553200" cy="1133475"/>
          </a:xfrm>
          <a:custGeom>
            <a:avLst/>
            <a:gdLst>
              <a:gd name="T0" fmla="*/ 0 w 4281"/>
              <a:gd name="T1" fmla="*/ 2147483647 h 474"/>
              <a:gd name="T2" fmla="*/ 2147483647 w 4281"/>
              <a:gd name="T3" fmla="*/ 0 h 47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281" h="474">
                <a:moveTo>
                  <a:pt x="0" y="474"/>
                </a:moveTo>
                <a:lnTo>
                  <a:pt x="4281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8" name="Text Box 34"/>
          <p:cNvSpPr txBox="1">
            <a:spLocks noChangeArrowheads="1"/>
          </p:cNvSpPr>
          <p:nvPr/>
        </p:nvSpPr>
        <p:spPr bwMode="auto">
          <a:xfrm>
            <a:off x="6477000" y="457200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TC</a:t>
            </a:r>
          </a:p>
        </p:txBody>
      </p:sp>
      <p:sp>
        <p:nvSpPr>
          <p:cNvPr id="33809" name="Freeform 35"/>
          <p:cNvSpPr>
            <a:spLocks/>
          </p:cNvSpPr>
          <p:nvPr/>
        </p:nvSpPr>
        <p:spPr bwMode="auto">
          <a:xfrm>
            <a:off x="1301750" y="2894013"/>
            <a:ext cx="6184900" cy="1512887"/>
          </a:xfrm>
          <a:custGeom>
            <a:avLst/>
            <a:gdLst>
              <a:gd name="T0" fmla="*/ 0 w 3896"/>
              <a:gd name="T1" fmla="*/ 0 h 953"/>
              <a:gd name="T2" fmla="*/ 2147483647 w 3896"/>
              <a:gd name="T3" fmla="*/ 2147483647 h 953"/>
              <a:gd name="T4" fmla="*/ 2147483647 w 3896"/>
              <a:gd name="T5" fmla="*/ 2147483647 h 953"/>
              <a:gd name="T6" fmla="*/ 2147483647 w 3896"/>
              <a:gd name="T7" fmla="*/ 2147483647 h 953"/>
              <a:gd name="T8" fmla="*/ 2147483647 w 3896"/>
              <a:gd name="T9" fmla="*/ 2147483647 h 953"/>
              <a:gd name="T10" fmla="*/ 2147483647 w 3896"/>
              <a:gd name="T11" fmla="*/ 2147483647 h 953"/>
              <a:gd name="T12" fmla="*/ 2147483647 w 3896"/>
              <a:gd name="T13" fmla="*/ 2147483647 h 953"/>
              <a:gd name="T14" fmla="*/ 2147483647 w 3896"/>
              <a:gd name="T15" fmla="*/ 2147483647 h 953"/>
              <a:gd name="T16" fmla="*/ 2147483647 w 3896"/>
              <a:gd name="T17" fmla="*/ 2147483647 h 953"/>
              <a:gd name="T18" fmla="*/ 2147483647 w 3896"/>
              <a:gd name="T19" fmla="*/ 2147483647 h 953"/>
              <a:gd name="T20" fmla="*/ 2147483647 w 3896"/>
              <a:gd name="T21" fmla="*/ 2147483647 h 95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896" h="953">
                <a:moveTo>
                  <a:pt x="0" y="0"/>
                </a:moveTo>
                <a:cubicBezTo>
                  <a:pt x="70" y="63"/>
                  <a:pt x="274" y="274"/>
                  <a:pt x="420" y="379"/>
                </a:cubicBezTo>
                <a:cubicBezTo>
                  <a:pt x="566" y="484"/>
                  <a:pt x="709" y="560"/>
                  <a:pt x="874" y="630"/>
                </a:cubicBezTo>
                <a:cubicBezTo>
                  <a:pt x="1039" y="700"/>
                  <a:pt x="1220" y="751"/>
                  <a:pt x="1409" y="799"/>
                </a:cubicBezTo>
                <a:cubicBezTo>
                  <a:pt x="1598" y="847"/>
                  <a:pt x="1850" y="891"/>
                  <a:pt x="2006" y="915"/>
                </a:cubicBezTo>
                <a:cubicBezTo>
                  <a:pt x="2162" y="939"/>
                  <a:pt x="2239" y="953"/>
                  <a:pt x="2345" y="942"/>
                </a:cubicBezTo>
                <a:cubicBezTo>
                  <a:pt x="2451" y="931"/>
                  <a:pt x="2512" y="900"/>
                  <a:pt x="2643" y="847"/>
                </a:cubicBezTo>
                <a:cubicBezTo>
                  <a:pt x="2774" y="794"/>
                  <a:pt x="3056" y="657"/>
                  <a:pt x="3131" y="623"/>
                </a:cubicBezTo>
                <a:cubicBezTo>
                  <a:pt x="3206" y="589"/>
                  <a:pt x="3001" y="703"/>
                  <a:pt x="3095" y="646"/>
                </a:cubicBezTo>
                <a:cubicBezTo>
                  <a:pt x="3189" y="589"/>
                  <a:pt x="3560" y="371"/>
                  <a:pt x="3693" y="284"/>
                </a:cubicBezTo>
                <a:cubicBezTo>
                  <a:pt x="3826" y="197"/>
                  <a:pt x="3854" y="156"/>
                  <a:pt x="3896" y="12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Line 36"/>
          <p:cNvSpPr>
            <a:spLocks noChangeShapeType="1"/>
          </p:cNvSpPr>
          <p:nvPr/>
        </p:nvSpPr>
        <p:spPr bwMode="auto">
          <a:xfrm>
            <a:off x="5029200" y="19812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Text Box 37"/>
          <p:cNvSpPr txBox="1">
            <a:spLocks noChangeArrowheads="1"/>
          </p:cNvSpPr>
          <p:nvPr/>
        </p:nvSpPr>
        <p:spPr bwMode="auto">
          <a:xfrm>
            <a:off x="6477000" y="2895600"/>
            <a:ext cx="83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ATC</a:t>
            </a:r>
          </a:p>
        </p:txBody>
      </p:sp>
      <p:sp>
        <p:nvSpPr>
          <p:cNvPr id="33812" name="Line 38"/>
          <p:cNvSpPr>
            <a:spLocks noChangeShapeType="1"/>
          </p:cNvSpPr>
          <p:nvPr/>
        </p:nvSpPr>
        <p:spPr bwMode="auto">
          <a:xfrm flipV="1">
            <a:off x="3657600" y="4724400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3" name="Text Box 39"/>
          <p:cNvSpPr txBox="1">
            <a:spLocks noChangeArrowheads="1"/>
          </p:cNvSpPr>
          <p:nvPr/>
        </p:nvSpPr>
        <p:spPr bwMode="auto">
          <a:xfrm>
            <a:off x="5334000" y="4572000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Minimum ATC</a:t>
            </a:r>
          </a:p>
        </p:txBody>
      </p:sp>
      <p:sp>
        <p:nvSpPr>
          <p:cNvPr id="33814" name="Freeform 40"/>
          <p:cNvSpPr>
            <a:spLocks/>
          </p:cNvSpPr>
          <p:nvPr/>
        </p:nvSpPr>
        <p:spPr bwMode="auto">
          <a:xfrm>
            <a:off x="5067300" y="4464050"/>
            <a:ext cx="342900" cy="412750"/>
          </a:xfrm>
          <a:custGeom>
            <a:avLst/>
            <a:gdLst>
              <a:gd name="T0" fmla="*/ 2147483647 w 216"/>
              <a:gd name="T1" fmla="*/ 2147483647 h 260"/>
              <a:gd name="T2" fmla="*/ 0 w 216"/>
              <a:gd name="T3" fmla="*/ 0 h 26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16" h="260">
                <a:moveTo>
                  <a:pt x="216" y="26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503238"/>
            <a:ext cx="4694237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322638"/>
            <a:ext cx="4694238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3810000" y="6034088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 rot="-5400000">
            <a:off x="921544" y="2515394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Cost</a:t>
            </a:r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5943600" y="8524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TC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6629400" y="10810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VC</a:t>
            </a:r>
          </a:p>
        </p:txBody>
      </p:sp>
      <p:sp>
        <p:nvSpPr>
          <p:cNvPr id="34824" name="Text Box 10"/>
          <p:cNvSpPr txBox="1">
            <a:spLocks noChangeArrowheads="1"/>
          </p:cNvSpPr>
          <p:nvPr/>
        </p:nvSpPr>
        <p:spPr bwMode="auto">
          <a:xfrm>
            <a:off x="6629400" y="26812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FC</a:t>
            </a:r>
          </a:p>
        </p:txBody>
      </p:sp>
      <p:sp>
        <p:nvSpPr>
          <p:cNvPr id="34825" name="Text Box 11"/>
          <p:cNvSpPr txBox="1">
            <a:spLocks noChangeArrowheads="1"/>
          </p:cNvSpPr>
          <p:nvPr/>
        </p:nvSpPr>
        <p:spPr bwMode="auto">
          <a:xfrm>
            <a:off x="6629400" y="33670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MC</a:t>
            </a:r>
          </a:p>
        </p:txBody>
      </p:sp>
      <p:sp>
        <p:nvSpPr>
          <p:cNvPr id="34826" name="Text Box 12"/>
          <p:cNvSpPr txBox="1">
            <a:spLocks noChangeArrowheads="1"/>
          </p:cNvSpPr>
          <p:nvPr/>
        </p:nvSpPr>
        <p:spPr bwMode="auto">
          <a:xfrm>
            <a:off x="3048000" y="43576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ATC</a:t>
            </a:r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6477000" y="52720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AVC</a:t>
            </a:r>
          </a:p>
        </p:txBody>
      </p:sp>
      <p:sp>
        <p:nvSpPr>
          <p:cNvPr id="34828" name="Text Box 14"/>
          <p:cNvSpPr txBox="1">
            <a:spLocks noChangeArrowheads="1"/>
          </p:cNvSpPr>
          <p:nvPr/>
        </p:nvSpPr>
        <p:spPr bwMode="auto">
          <a:xfrm>
            <a:off x="2590800" y="228600"/>
            <a:ext cx="441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Cost Function Graphics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315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4114800" y="5653088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 rot="-5400000">
            <a:off x="69057" y="2826543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Cost</a:t>
            </a: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6858000" y="1524000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MC</a:t>
            </a:r>
          </a:p>
        </p:txBody>
      </p:sp>
      <p:sp>
        <p:nvSpPr>
          <p:cNvPr id="35846" name="Text Box 9"/>
          <p:cNvSpPr txBox="1">
            <a:spLocks noChangeArrowheads="1"/>
          </p:cNvSpPr>
          <p:nvPr/>
        </p:nvSpPr>
        <p:spPr bwMode="auto">
          <a:xfrm>
            <a:off x="1981200" y="3352800"/>
            <a:ext cx="990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ATC</a:t>
            </a:r>
          </a:p>
        </p:txBody>
      </p:sp>
      <p:sp>
        <p:nvSpPr>
          <p:cNvPr id="35847" name="Text Box 11"/>
          <p:cNvSpPr txBox="1">
            <a:spLocks noChangeArrowheads="1"/>
          </p:cNvSpPr>
          <p:nvPr/>
        </p:nvSpPr>
        <p:spPr bwMode="auto">
          <a:xfrm>
            <a:off x="6858000" y="46624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AVC</a:t>
            </a:r>
          </a:p>
        </p:txBody>
      </p:sp>
      <p:sp>
        <p:nvSpPr>
          <p:cNvPr id="35848" name="Text Box 12"/>
          <p:cNvSpPr txBox="1">
            <a:spLocks noChangeArrowheads="1"/>
          </p:cNvSpPr>
          <p:nvPr/>
        </p:nvSpPr>
        <p:spPr bwMode="auto">
          <a:xfrm>
            <a:off x="2133600" y="639763"/>
            <a:ext cx="541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/>
              <a:t>Cost Function Graphics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Livestock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/>
            <a:r>
              <a:rPr lang="en-US" sz="2800" smtClean="0"/>
              <a:t>Suppose you have pasture and will stock steers over the summer to sell in the fall</a:t>
            </a:r>
          </a:p>
          <a:p>
            <a:pPr eaLnBrk="1" hangingPunct="1"/>
            <a:r>
              <a:rPr lang="en-US" sz="2800" smtClean="0"/>
              <a:t>As add more steers, eventually the rate of gain decreases as forage per animal falls (diminishing marginal product)</a:t>
            </a:r>
          </a:p>
          <a:p>
            <a:pPr eaLnBrk="1" hangingPunct="1"/>
            <a:r>
              <a:rPr lang="en-US" sz="2800" smtClean="0"/>
              <a:t>Fixed cost = $5,000 in land opportunity costs, depreciation on fences and watering facilities, insurance, property taxes, etc.</a:t>
            </a:r>
          </a:p>
          <a:p>
            <a:pPr eaLnBrk="1" hangingPunct="1"/>
            <a:r>
              <a:rPr lang="en-US" sz="2800" smtClean="0"/>
              <a:t>Variable cost = $495/steer: buying, transporting, vet costs, feed supplements, etc.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202" name="Group 12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6560929"/>
              </p:ext>
            </p:extLst>
          </p:nvPr>
        </p:nvGraphicFramePr>
        <p:xfrm>
          <a:off x="381000" y="76200"/>
          <a:ext cx="3135313" cy="6644941"/>
        </p:xfrm>
        <a:graphic>
          <a:graphicData uri="http://schemas.openxmlformats.org/drawingml/2006/table">
            <a:tbl>
              <a:tblPr/>
              <a:tblGrid>
                <a:gridCol w="123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X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Q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72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7.6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90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81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37927" name="Picture 1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609600"/>
            <a:ext cx="4572000" cy="2971800"/>
          </a:xfrm>
          <a:noFill/>
        </p:spPr>
      </p:pic>
      <p:pic>
        <p:nvPicPr>
          <p:cNvPr id="37928" name="Picture 1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3429000"/>
            <a:ext cx="4495800" cy="2971800"/>
          </a:xfrm>
          <a:noFill/>
        </p:spPr>
      </p:pic>
      <p:sp>
        <p:nvSpPr>
          <p:cNvPr id="37929" name="Text Box 118"/>
          <p:cNvSpPr txBox="1">
            <a:spLocks noChangeArrowheads="1"/>
          </p:cNvSpPr>
          <p:nvPr/>
        </p:nvSpPr>
        <p:spPr bwMode="auto">
          <a:xfrm>
            <a:off x="6400800" y="62484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Steers</a:t>
            </a:r>
          </a:p>
        </p:txBody>
      </p:sp>
      <p:sp>
        <p:nvSpPr>
          <p:cNvPr id="37930" name="Text Box 119"/>
          <p:cNvSpPr txBox="1">
            <a:spLocks noChangeArrowheads="1"/>
          </p:cNvSpPr>
          <p:nvPr/>
        </p:nvSpPr>
        <p:spPr bwMode="auto">
          <a:xfrm rot="-5400000">
            <a:off x="3244056" y="1708944"/>
            <a:ext cx="1528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Beef (cwt)</a:t>
            </a:r>
          </a:p>
        </p:txBody>
      </p:sp>
      <p:sp>
        <p:nvSpPr>
          <p:cNvPr id="37931" name="Text Box 124"/>
          <p:cNvSpPr txBox="1">
            <a:spLocks noChangeArrowheads="1"/>
          </p:cNvSpPr>
          <p:nvPr/>
        </p:nvSpPr>
        <p:spPr bwMode="auto">
          <a:xfrm rot="-5400000">
            <a:off x="2560638" y="4602162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Marginal Product (cwt)</a:t>
            </a:r>
          </a:p>
        </p:txBody>
      </p:sp>
      <p:sp>
        <p:nvSpPr>
          <p:cNvPr id="37932" name="Text Box 125"/>
          <p:cNvSpPr txBox="1">
            <a:spLocks noChangeArrowheads="1"/>
          </p:cNvSpPr>
          <p:nvPr/>
        </p:nvSpPr>
        <p:spPr bwMode="auto">
          <a:xfrm>
            <a:off x="5181600" y="3810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Production Function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Think Break #9 (Review)</a:t>
            </a:r>
          </a:p>
        </p:txBody>
      </p:sp>
      <p:graphicFrame>
        <p:nvGraphicFramePr>
          <p:cNvPr id="52336" name="Group 11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69263887"/>
              </p:ext>
            </p:extLst>
          </p:nvPr>
        </p:nvGraphicFramePr>
        <p:xfrm>
          <a:off x="457200" y="1524000"/>
          <a:ext cx="2938463" cy="5059512"/>
        </p:xfrm>
        <a:graphic>
          <a:graphicData uri="http://schemas.openxmlformats.org/drawingml/2006/table">
            <a:tbl>
              <a:tblPr/>
              <a:tblGrid>
                <a:gridCol w="91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648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684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405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8964" name="Text Box 110"/>
          <p:cNvSpPr txBox="1">
            <a:spLocks noChangeArrowheads="1"/>
          </p:cNvSpPr>
          <p:nvPr/>
        </p:nvSpPr>
        <p:spPr bwMode="auto">
          <a:xfrm>
            <a:off x="3657600" y="1600200"/>
            <a:ext cx="5105400" cy="28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How many steers should you stock if the expected selling price is $90/cwt and steers cost $495 each?  </a:t>
            </a:r>
          </a:p>
          <a:p>
            <a:pPr>
              <a:spcBef>
                <a:spcPct val="50000"/>
              </a:spcBef>
            </a:pPr>
            <a:r>
              <a:rPr lang="en-US" sz="2800"/>
              <a:t>Hint: What’s the single input optimality condition?</a:t>
            </a:r>
          </a:p>
        </p:txBody>
      </p:sp>
      <p:sp>
        <p:nvSpPr>
          <p:cNvPr id="38965" name="Rectangle 113"/>
          <p:cNvSpPr>
            <a:spLocks noChangeArrowheads="1"/>
          </p:cNvSpPr>
          <p:nvPr/>
        </p:nvSpPr>
        <p:spPr bwMode="auto">
          <a:xfrm>
            <a:off x="2667000" y="4191000"/>
            <a:ext cx="685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42" name="Group 8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744943"/>
              </p:ext>
            </p:extLst>
          </p:nvPr>
        </p:nvGraphicFramePr>
        <p:xfrm>
          <a:off x="177800" y="381000"/>
          <a:ext cx="8509000" cy="6152199"/>
        </p:xfrm>
        <a:graphic>
          <a:graphicData uri="http://schemas.openxmlformats.org/drawingml/2006/table">
            <a:tbl>
              <a:tblPr/>
              <a:tblGrid>
                <a:gridCol w="1065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6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77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 X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 Q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 Cost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 Cost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AVC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4,950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9,950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138.19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9,900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14,900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66.89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100.68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65.13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14,850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19,850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88.22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64.29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19,800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24,800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67.12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84.07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24,750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29,750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82.64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34,700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70.71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82.62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34,650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39,650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72.95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83.47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90.00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39,600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44,600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75.43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84.95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99.00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44,550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49,550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78.16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110.00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49,500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54,500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81.15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89.34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123.75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229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4267200" y="6096000"/>
            <a:ext cx="152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 smtClean="0"/>
              <a:t>Steers X</a:t>
            </a:r>
            <a:endParaRPr lang="en-US" sz="2400" dirty="0"/>
          </a:p>
        </p:txBody>
      </p:sp>
      <p:sp>
        <p:nvSpPr>
          <p:cNvPr id="41988" name="Text Box 6"/>
          <p:cNvSpPr txBox="1">
            <a:spLocks noChangeArrowheads="1"/>
          </p:cNvSpPr>
          <p:nvPr/>
        </p:nvSpPr>
        <p:spPr bwMode="auto">
          <a:xfrm rot="-5400000">
            <a:off x="-76200" y="2971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Costs $</a:t>
            </a:r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1066800" y="609600"/>
            <a:ext cx="746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Why aren’t these FC, VC and TC curves?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610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3581400" y="6019800"/>
            <a:ext cx="3352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Beef Produced (cwt</a:t>
            </a:r>
            <a:r>
              <a:rPr lang="en-US" sz="2400" dirty="0" smtClean="0"/>
              <a:t>) Q</a:t>
            </a:r>
            <a:endParaRPr lang="en-US" sz="2400" dirty="0"/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 rot="-5400000">
            <a:off x="-152400" y="2971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Costs $</a:t>
            </a:r>
          </a:p>
        </p:txBody>
      </p: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7772400" y="1676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TC</a:t>
            </a:r>
          </a:p>
        </p:txBody>
      </p:sp>
      <p:sp>
        <p:nvSpPr>
          <p:cNvPr id="43014" name="Text Box 8"/>
          <p:cNvSpPr txBox="1">
            <a:spLocks noChangeArrowheads="1"/>
          </p:cNvSpPr>
          <p:nvPr/>
        </p:nvSpPr>
        <p:spPr bwMode="auto">
          <a:xfrm>
            <a:off x="7772400" y="2743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VC</a:t>
            </a:r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77724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FC</a:t>
            </a:r>
          </a:p>
        </p:txBody>
      </p:sp>
      <p:sp>
        <p:nvSpPr>
          <p:cNvPr id="43016" name="Text Box 11"/>
          <p:cNvSpPr txBox="1">
            <a:spLocks noChangeArrowheads="1"/>
          </p:cNvSpPr>
          <p:nvPr/>
        </p:nvSpPr>
        <p:spPr bwMode="auto">
          <a:xfrm>
            <a:off x="1295400" y="457200"/>
            <a:ext cx="7315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Because MP decreases, TC and VC increase more and more rapidly as output increases (that’s duality)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4"/>
          <p:cNvGraphicFramePr>
            <a:graphicFrameLocks noChangeAspect="1"/>
          </p:cNvGraphicFramePr>
          <p:nvPr/>
        </p:nvGraphicFramePr>
        <p:xfrm>
          <a:off x="381000" y="762000"/>
          <a:ext cx="83058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2" name="Chart" r:id="rId3" imgW="4686300" imgH="3032719" progId="Excel.Chart.8">
                  <p:embed/>
                </p:oleObj>
              </mc:Choice>
              <mc:Fallback>
                <p:oleObj name="Chart" r:id="rId3" imgW="4686300" imgH="3032719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62000"/>
                        <a:ext cx="8305800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3276600" y="6019800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Beef Produced (cwt</a:t>
            </a:r>
            <a:r>
              <a:rPr lang="en-US" sz="2400" dirty="0" smtClean="0"/>
              <a:t>) Q</a:t>
            </a:r>
            <a:endParaRPr lang="en-US" sz="2400" dirty="0"/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 rot="-5400000">
            <a:off x="-152400" y="29718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Costs $</a:t>
            </a:r>
          </a:p>
        </p:txBody>
      </p:sp>
      <p:sp>
        <p:nvSpPr>
          <p:cNvPr id="44037" name="Text Box 7"/>
          <p:cNvSpPr txBox="1">
            <a:spLocks noChangeArrowheads="1"/>
          </p:cNvSpPr>
          <p:nvPr/>
        </p:nvSpPr>
        <p:spPr bwMode="auto">
          <a:xfrm>
            <a:off x="7239000" y="1828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MC</a:t>
            </a:r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2362200" y="1295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ATC</a:t>
            </a:r>
          </a:p>
        </p:txBody>
      </p:sp>
      <p:sp>
        <p:nvSpPr>
          <p:cNvPr id="44039" name="Text Box 9"/>
          <p:cNvSpPr txBox="1">
            <a:spLocks noChangeArrowheads="1"/>
          </p:cNvSpPr>
          <p:nvPr/>
        </p:nvSpPr>
        <p:spPr bwMode="auto">
          <a:xfrm>
            <a:off x="7391400" y="3124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AVC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Profit Maximization and </a:t>
            </a:r>
            <a:br>
              <a:rPr lang="en-US" sz="4000" smtClean="0"/>
            </a:br>
            <a:r>
              <a:rPr lang="en-US" sz="4000" smtClean="0"/>
              <a:t>Cost Functions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Choose output Q to maximize profit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Max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 = </a:t>
            </a:r>
            <a:r>
              <a:rPr lang="en-US" dirty="0" err="1" smtClean="0"/>
              <a:t>pQ</a:t>
            </a:r>
            <a:r>
              <a:rPr lang="en-US" dirty="0" smtClean="0"/>
              <a:t> – C(Q)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FOC: </a:t>
            </a:r>
            <a:r>
              <a:rPr lang="en-US" dirty="0" err="1" smtClean="0"/>
              <a:t>d</a:t>
            </a:r>
            <a:r>
              <a:rPr lang="en-US" dirty="0" err="1" smtClean="0">
                <a:latin typeface="Symbol" pitchFamily="18" charset="2"/>
              </a:rPr>
              <a:t>p</a:t>
            </a:r>
            <a:r>
              <a:rPr lang="en-US" dirty="0" smtClean="0"/>
              <a:t>/</a:t>
            </a:r>
            <a:r>
              <a:rPr lang="en-US" dirty="0" err="1" smtClean="0"/>
              <a:t>dQ</a:t>
            </a:r>
            <a:r>
              <a:rPr lang="en-US" dirty="0" smtClean="0"/>
              <a:t> = p – MC(Q) = 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/>
              <a:t>Choose output Q so that price equals marginal cost will maximize profit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SOC: d</a:t>
            </a:r>
            <a:r>
              <a:rPr lang="en-US" baseline="30000" dirty="0" smtClean="0"/>
              <a:t>2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/dQ</a:t>
            </a:r>
            <a:r>
              <a:rPr lang="en-US" baseline="30000" dirty="0" smtClean="0"/>
              <a:t>2</a:t>
            </a:r>
            <a:r>
              <a:rPr lang="en-US" dirty="0" smtClean="0"/>
              <a:t> = – MC’(Q) &lt; 0, or C’’(Q) &gt; 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/>
              <a:t>Need a convex cost function (diminishing marginal product)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86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3738"/>
              </p:ext>
            </p:extLst>
          </p:nvPr>
        </p:nvGraphicFramePr>
        <p:xfrm>
          <a:off x="177800" y="512763"/>
          <a:ext cx="8763000" cy="6001704"/>
        </p:xfrm>
        <a:graphic>
          <a:graphicData uri="http://schemas.openxmlformats.org/drawingml/2006/table">
            <a:tbl>
              <a:tblPr/>
              <a:tblGrid>
                <a:gridCol w="91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604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 X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 Q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MP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VMP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 Cost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 Cost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4,950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9,950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138.19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9,900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14,900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66.89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14,850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19,850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88.22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64.29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24,800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67.12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70.71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24,750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29,750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68.75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82.64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29,700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34,700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70.71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82.62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34,650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39,650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72.95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83.47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39,600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44,600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75.43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99.00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44,550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49,550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78.16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86.93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49,500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54,500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81.15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89.34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123.75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6203" name="Rectangle 141"/>
          <p:cNvSpPr>
            <a:spLocks noChangeArrowheads="1"/>
          </p:cNvSpPr>
          <p:nvPr/>
        </p:nvSpPr>
        <p:spPr bwMode="auto">
          <a:xfrm>
            <a:off x="533400" y="4648200"/>
            <a:ext cx="609600" cy="38100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04" name="Rectangle 145"/>
          <p:cNvSpPr>
            <a:spLocks noChangeArrowheads="1"/>
          </p:cNvSpPr>
          <p:nvPr/>
        </p:nvSpPr>
        <p:spPr bwMode="auto">
          <a:xfrm>
            <a:off x="1371600" y="4648200"/>
            <a:ext cx="6096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05" name="Rectangle 141"/>
          <p:cNvSpPr>
            <a:spLocks noChangeArrowheads="1"/>
          </p:cNvSpPr>
          <p:nvPr/>
        </p:nvSpPr>
        <p:spPr bwMode="auto">
          <a:xfrm>
            <a:off x="2667000" y="4648200"/>
            <a:ext cx="609600" cy="38100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06" name="Rectangle 145"/>
          <p:cNvSpPr>
            <a:spLocks noChangeArrowheads="1"/>
          </p:cNvSpPr>
          <p:nvPr/>
        </p:nvSpPr>
        <p:spPr bwMode="auto">
          <a:xfrm>
            <a:off x="8153400" y="4648200"/>
            <a:ext cx="762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 = MC and VMP = 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Cost Function based optimality condition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P = MC identifies Q = 475 cwt as the profit maximizing output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To produce Q </a:t>
            </a:r>
            <a:r>
              <a:rPr lang="en-US" dirty="0"/>
              <a:t>= 475 </a:t>
            </a:r>
            <a:r>
              <a:rPr lang="en-US" dirty="0" smtClean="0"/>
              <a:t>cwt requires 70 steers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Production Function based optimality condition VMP = r identifies Steers = 70 as the profit maximizing input use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Buying 70 steers produces Q = 475 cwt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Optimality conditions are consistent with each other because of duality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-76200"/>
            <a:ext cx="6096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00400"/>
            <a:ext cx="6248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Text Box 7"/>
          <p:cNvSpPr txBox="1">
            <a:spLocks noChangeArrowheads="1"/>
          </p:cNvSpPr>
          <p:nvPr/>
        </p:nvSpPr>
        <p:spPr bwMode="auto">
          <a:xfrm>
            <a:off x="152400" y="2362200"/>
            <a:ext cx="2667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dirty="0"/>
              <a:t>marginal cost increases </a:t>
            </a:r>
            <a:r>
              <a:rPr lang="en-US" sz="2400" dirty="0" smtClean="0"/>
              <a:t>because </a:t>
            </a:r>
            <a:r>
              <a:rPr lang="en-US" sz="2400" dirty="0"/>
              <a:t>marginal product decreases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Think Break #10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You work for UWEX and have data on several farms in your seven county district</a:t>
            </a:r>
          </a:p>
          <a:p>
            <a:pPr eaLnBrk="1" hangingPunct="1"/>
            <a:r>
              <a:rPr lang="en-US" sz="2800" smtClean="0"/>
              <a:t>You look at all farms with similar sized milking parlors and a similar number of workers</a:t>
            </a:r>
          </a:p>
          <a:p>
            <a:pPr eaLnBrk="1" hangingPunct="1"/>
            <a:r>
              <a:rPr lang="en-US" sz="2800" smtClean="0"/>
              <a:t>You calculate the average production per cow as the number of cows varies among the farms</a:t>
            </a:r>
          </a:p>
          <a:p>
            <a:pPr eaLnBrk="1" hangingPunct="1"/>
            <a:r>
              <a:rPr lang="en-US" sz="2800" smtClean="0"/>
              <a:t>Use these data in the table to recommend the optimal milk output and herd size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Think Break #10</a:t>
            </a:r>
          </a:p>
        </p:txBody>
      </p:sp>
      <p:graphicFrame>
        <p:nvGraphicFramePr>
          <p:cNvPr id="65708" name="Group 17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70266281"/>
              </p:ext>
            </p:extLst>
          </p:nvPr>
        </p:nvGraphicFramePr>
        <p:xfrm>
          <a:off x="457200" y="1219200"/>
          <a:ext cx="5751513" cy="5320668"/>
        </p:xfrm>
        <a:graphic>
          <a:graphicData uri="http://schemas.openxmlformats.org/drawingml/2006/table">
            <a:tbl>
              <a:tblPr/>
              <a:tblGrid>
                <a:gridCol w="82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03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 X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 Q cwt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0252" name="Text Box 168"/>
          <p:cNvSpPr txBox="1">
            <a:spLocks noChangeArrowheads="1"/>
          </p:cNvSpPr>
          <p:nvPr/>
        </p:nvSpPr>
        <p:spPr bwMode="auto">
          <a:xfrm>
            <a:off x="6477000" y="15240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(VC = $3350/cow)</a:t>
            </a:r>
          </a:p>
        </p:txBody>
      </p:sp>
      <p:sp>
        <p:nvSpPr>
          <p:cNvPr id="50253" name="Text Box 169"/>
          <p:cNvSpPr txBox="1">
            <a:spLocks noChangeArrowheads="1"/>
          </p:cNvSpPr>
          <p:nvPr/>
        </p:nvSpPr>
        <p:spPr bwMode="auto">
          <a:xfrm>
            <a:off x="6477000" y="2133600"/>
            <a:ext cx="2362200" cy="297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Fill in the missing MC’s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If the milk price is $14/cwt, what is the optimal milk output and farm size?</a:t>
            </a:r>
          </a:p>
        </p:txBody>
      </p:sp>
      <p:grpSp>
        <p:nvGrpSpPr>
          <p:cNvPr id="50254" name="Group 176"/>
          <p:cNvGrpSpPr>
            <a:grpSpLocks/>
          </p:cNvGrpSpPr>
          <p:nvPr/>
        </p:nvGrpSpPr>
        <p:grpSpPr bwMode="auto">
          <a:xfrm>
            <a:off x="5410200" y="3200400"/>
            <a:ext cx="762000" cy="1295400"/>
            <a:chOff x="3408" y="2016"/>
            <a:chExt cx="480" cy="720"/>
          </a:xfrm>
        </p:grpSpPr>
        <p:sp>
          <p:nvSpPr>
            <p:cNvPr id="50256" name="Rectangle 173"/>
            <p:cNvSpPr>
              <a:spLocks noChangeArrowheads="1"/>
            </p:cNvSpPr>
            <p:nvPr/>
          </p:nvSpPr>
          <p:spPr bwMode="auto">
            <a:xfrm>
              <a:off x="3408" y="2016"/>
              <a:ext cx="480" cy="7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7" name="Line 174"/>
            <p:cNvSpPr>
              <a:spLocks noChangeShapeType="1"/>
            </p:cNvSpPr>
            <p:nvPr/>
          </p:nvSpPr>
          <p:spPr bwMode="auto">
            <a:xfrm>
              <a:off x="3408" y="225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255" name="Line 175"/>
          <p:cNvSpPr>
            <a:spLocks noChangeShapeType="1"/>
          </p:cNvSpPr>
          <p:nvPr/>
        </p:nvSpPr>
        <p:spPr bwMode="auto">
          <a:xfrm>
            <a:off x="54102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MC = Output Supply Curve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Maximize </a:t>
            </a:r>
            <a:r>
              <a:rPr lang="en-US" sz="2800" smtClean="0">
                <a:latin typeface="Symbol" pitchFamily="18" charset="2"/>
              </a:rPr>
              <a:t>p</a:t>
            </a:r>
            <a:r>
              <a:rPr lang="en-US" sz="2800" smtClean="0"/>
              <a:t> = PQ – TC(Q) gives P = MC(Q)</a:t>
            </a:r>
          </a:p>
          <a:p>
            <a:pPr eaLnBrk="1" hangingPunct="1"/>
            <a:r>
              <a:rPr lang="en-US" sz="2800" smtClean="0"/>
              <a:t>P = MC(Q) defines the supply curve — for any price P, how much output Q to supply</a:t>
            </a:r>
          </a:p>
          <a:p>
            <a:pPr eaLnBrk="1" hangingPunct="1"/>
            <a:r>
              <a:rPr lang="en-US" sz="2800" smtClean="0"/>
              <a:t>Profit changes along the MC curve, but for the given price, the maximum is on the MC curve</a:t>
            </a:r>
          </a:p>
          <a:p>
            <a:pPr eaLnBrk="1" hangingPunct="1"/>
            <a:r>
              <a:rPr lang="en-US" sz="2800" smtClean="0"/>
              <a:t>Think of MC curve as a line defining the peak of a long ridge, with the elevation of the peak (profit) changing along the line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ATC defines Zero Profit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With free entry and exit and competition, long run </a:t>
            </a:r>
            <a:r>
              <a:rPr lang="en-US" u="sng" smtClean="0"/>
              <a:t>economic</a:t>
            </a:r>
            <a:r>
              <a:rPr lang="en-US" smtClean="0"/>
              <a:t> profit is zero—everyone earns a fair return for their time &amp; assets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Set profit to zero and rearrange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	PQ – TC(Q) = 0 becomes PQ = TC(Q), then P = TC(Q)/Q = ATC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 = ATC defines zero profit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Think of ATC curve as line defining sea level, below ATC means </a:t>
            </a:r>
            <a:r>
              <a:rPr lang="en-US" smtClean="0">
                <a:latin typeface="Symbol" pitchFamily="18" charset="2"/>
              </a:rPr>
              <a:t>p</a:t>
            </a:r>
            <a:r>
              <a:rPr lang="en-US" smtClean="0"/>
              <a:t> &lt; 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MC = ATC at min ATC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ATC = TC(Q)/Q, use quotient rule to get first derivative, then set = 0 and solve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d(TC(Q)/Q)/dQ = (MC x Q – TC(Q))/Q</a:t>
            </a:r>
            <a:r>
              <a:rPr lang="en-US" baseline="30000" smtClean="0"/>
              <a:t>2</a:t>
            </a:r>
            <a:r>
              <a:rPr lang="en-US" smtClean="0"/>
              <a:t> = 0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Rearrange to get MC x Q = TC(Q), and then MC = TC(Q)/Q = ATC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FOC implies MC = ATC at min ATC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Intersection between MC and ATC occurs when ATC is at a minimum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Min ATC: where profit max ridge hits the sea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MC = AVC at min AVC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382000" cy="4114800"/>
          </a:xfrm>
        </p:spPr>
        <p:txBody>
          <a:bodyPr/>
          <a:lstStyle/>
          <a:p>
            <a:pPr eaLnBrk="1" hangingPunct="1"/>
            <a:r>
              <a:rPr lang="en-US" smtClean="0"/>
              <a:t>Repeat process with AVC</a:t>
            </a:r>
          </a:p>
          <a:p>
            <a:pPr eaLnBrk="1" hangingPunct="1"/>
            <a:r>
              <a:rPr lang="en-US" smtClean="0"/>
              <a:t>d(VC(Q)/Q)/dQ = (MC x Q – VC(Q))/Q</a:t>
            </a:r>
            <a:r>
              <a:rPr lang="en-US" baseline="30000" smtClean="0"/>
              <a:t>2</a:t>
            </a:r>
            <a:r>
              <a:rPr lang="en-US" smtClean="0"/>
              <a:t> = 0</a:t>
            </a:r>
          </a:p>
          <a:p>
            <a:pPr eaLnBrk="1" hangingPunct="1"/>
            <a:r>
              <a:rPr lang="en-US" smtClean="0"/>
              <a:t>Rearrange to get MC x Q = VC(Q), and then MC = VC(Q)/Q = AVC</a:t>
            </a:r>
          </a:p>
          <a:p>
            <a:pPr eaLnBrk="1" hangingPunct="1"/>
            <a:r>
              <a:rPr lang="en-US" smtClean="0"/>
              <a:t>FOC implies MC = AVC at min AVC</a:t>
            </a:r>
          </a:p>
          <a:p>
            <a:pPr eaLnBrk="1" hangingPunct="1"/>
            <a:r>
              <a:rPr lang="en-US" smtClean="0"/>
              <a:t>Intersection between MC and AVC occurs when AVC is at a minimum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Profit and min AVC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Profit at min AVC: </a:t>
            </a:r>
            <a:r>
              <a:rPr lang="en-US" smtClean="0">
                <a:latin typeface="Symbol" pitchFamily="18" charset="2"/>
              </a:rPr>
              <a:t>p</a:t>
            </a:r>
            <a:r>
              <a:rPr lang="en-US" smtClean="0"/>
              <a:t> = PQ – VC(Q) – FC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 = MC = AVC at min AVC, so rewrite as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Symbol" pitchFamily="18" charset="2"/>
              </a:rPr>
              <a:t>	p</a:t>
            </a:r>
            <a:r>
              <a:rPr lang="en-US" smtClean="0"/>
              <a:t> = MC x Q – VC(Q) – FC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VC(Q) = (VC(Q)/Q) x Q = AVC(Q) x Q, so rewrite as </a:t>
            </a:r>
            <a:r>
              <a:rPr lang="en-US" smtClean="0">
                <a:latin typeface="Symbol" pitchFamily="18" charset="2"/>
              </a:rPr>
              <a:t>p</a:t>
            </a:r>
            <a:r>
              <a:rPr lang="en-US" smtClean="0"/>
              <a:t> = MC x Q – AVC(Q) x Q – FC, or </a:t>
            </a:r>
            <a:r>
              <a:rPr lang="en-US" smtClean="0">
                <a:latin typeface="Symbol" pitchFamily="18" charset="2"/>
              </a:rPr>
              <a:t>p</a:t>
            </a:r>
            <a:r>
              <a:rPr lang="en-US" smtClean="0"/>
              <a:t> = Q(MC – AVC(Q)) – FC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MC = AVC at min AVC, so MC – AVC = 0, so that </a:t>
            </a:r>
            <a:r>
              <a:rPr lang="en-US" smtClean="0">
                <a:latin typeface="Symbol" pitchFamily="18" charset="2"/>
              </a:rPr>
              <a:t>p</a:t>
            </a:r>
            <a:r>
              <a:rPr lang="en-US" smtClean="0"/>
              <a:t> = – FC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Produce at P ≥ min AVC because, though lose money, still pay part of FC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4"/>
          <p:cNvGraphicFramePr>
            <a:graphicFrameLocks noChangeAspect="1"/>
          </p:cNvGraphicFramePr>
          <p:nvPr/>
        </p:nvGraphicFramePr>
        <p:xfrm>
          <a:off x="609600" y="1219200"/>
          <a:ext cx="77724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4" name="Chart" r:id="rId3" imgW="4686361" imgH="3032882" progId="Excel.Chart.8">
                  <p:embed/>
                </p:oleObj>
              </mc:Choice>
              <mc:Fallback>
                <p:oleObj name="Chart" r:id="rId3" imgW="4686361" imgH="3032882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19200"/>
                        <a:ext cx="77724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Cost Functions and Supply</a:t>
            </a:r>
          </a:p>
        </p:txBody>
      </p:sp>
      <p:sp>
        <p:nvSpPr>
          <p:cNvPr id="57348" name="Text Box 6"/>
          <p:cNvSpPr txBox="1">
            <a:spLocks noChangeArrowheads="1"/>
          </p:cNvSpPr>
          <p:nvPr/>
        </p:nvSpPr>
        <p:spPr bwMode="auto">
          <a:xfrm>
            <a:off x="7162800" y="1752600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MC</a:t>
            </a:r>
          </a:p>
        </p:txBody>
      </p:sp>
      <p:sp>
        <p:nvSpPr>
          <p:cNvPr id="57349" name="Text Box 7"/>
          <p:cNvSpPr txBox="1">
            <a:spLocks noChangeArrowheads="1"/>
          </p:cNvSpPr>
          <p:nvPr/>
        </p:nvSpPr>
        <p:spPr bwMode="auto">
          <a:xfrm>
            <a:off x="1828800" y="3443288"/>
            <a:ext cx="838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ATC</a:t>
            </a:r>
          </a:p>
        </p:txBody>
      </p:sp>
      <p:sp>
        <p:nvSpPr>
          <p:cNvPr id="57350" name="Text Box 8"/>
          <p:cNvSpPr txBox="1">
            <a:spLocks noChangeArrowheads="1"/>
          </p:cNvSpPr>
          <p:nvPr/>
        </p:nvSpPr>
        <p:spPr bwMode="auto">
          <a:xfrm>
            <a:off x="7162800" y="5257800"/>
            <a:ext cx="83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AVC</a:t>
            </a:r>
          </a:p>
        </p:txBody>
      </p:sp>
      <p:sp>
        <p:nvSpPr>
          <p:cNvPr id="57351" name="Text Box 9"/>
          <p:cNvSpPr txBox="1">
            <a:spLocks noChangeArrowheads="1"/>
          </p:cNvSpPr>
          <p:nvPr/>
        </p:nvSpPr>
        <p:spPr bwMode="auto">
          <a:xfrm>
            <a:off x="1905000" y="1600200"/>
            <a:ext cx="49530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Green: P ≥ min ATC and </a:t>
            </a:r>
            <a:r>
              <a:rPr lang="en-US" sz="2400">
                <a:latin typeface="Symbol" pitchFamily="18" charset="2"/>
              </a:rPr>
              <a:t>p</a:t>
            </a:r>
            <a:r>
              <a:rPr lang="en-US" sz="2400"/>
              <a:t> ≥ 0</a:t>
            </a:r>
          </a:p>
          <a:p>
            <a:pPr>
              <a:spcBef>
                <a:spcPct val="50000"/>
              </a:spcBef>
            </a:pPr>
            <a:r>
              <a:rPr lang="en-US" sz="2400"/>
              <a:t>Yellow: min AVC ≤ P ≤ min ATC 	  	 and – FC ≤ </a:t>
            </a:r>
            <a:r>
              <a:rPr lang="en-US" sz="2400">
                <a:latin typeface="Symbol" pitchFamily="18" charset="2"/>
              </a:rPr>
              <a:t>p</a:t>
            </a:r>
            <a:r>
              <a:rPr lang="en-US" sz="2400"/>
              <a:t> ≤ 0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114800" y="6110288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 rot="-5400000">
            <a:off x="-462756" y="2750344"/>
            <a:ext cx="2819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Cost or Price</a:t>
            </a:r>
            <a:endParaRPr lang="en-US" sz="2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467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905000" y="639763"/>
            <a:ext cx="6324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/>
              <a:t>Cost Function and Supply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114800" y="5729288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/>
              <a:t>Output Q</a:t>
            </a:r>
            <a:endParaRPr lang="en-US" sz="2800" dirty="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 rot="-5400000">
            <a:off x="-462756" y="2750344"/>
            <a:ext cx="2819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/>
              <a:t>Cost or Price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781800" y="1981200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MC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600200" y="15240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Green is complete supply schedule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6934200" y="4814888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AVC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1676400" y="3048000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ATC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Think Break #11</a:t>
            </a:r>
          </a:p>
        </p:txBody>
      </p:sp>
      <p:graphicFrame>
        <p:nvGraphicFramePr>
          <p:cNvPr id="80090" name="Group 218"/>
          <p:cNvGraphicFramePr>
            <a:graphicFrameLocks noGrp="1"/>
          </p:cNvGraphicFramePr>
          <p:nvPr>
            <p:ph type="tbl" idx="1"/>
          </p:nvPr>
        </p:nvGraphicFramePr>
        <p:xfrm>
          <a:off x="152400" y="1381125"/>
          <a:ext cx="6232525" cy="4876801"/>
        </p:xfrm>
        <a:graphic>
          <a:graphicData uri="http://schemas.openxmlformats.org/drawingml/2006/table">
            <a:tbl>
              <a:tblPr/>
              <a:tblGrid>
                <a:gridCol w="820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41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16.04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14.94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14.24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9480" name="Text Box 217"/>
          <p:cNvSpPr txBox="1">
            <a:spLocks noChangeArrowheads="1"/>
          </p:cNvSpPr>
          <p:nvPr/>
        </p:nvSpPr>
        <p:spPr bwMode="auto">
          <a:xfrm>
            <a:off x="6553200" y="1419225"/>
            <a:ext cx="2209800" cy="44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/>
              <a:t>These are the Think Break #10 data (FC = $10,000)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Fill in the missing costs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What do you recommend for farms this size if the milk price is $13/cwt?</a:t>
            </a:r>
          </a:p>
        </p:txBody>
      </p:sp>
      <p:sp>
        <p:nvSpPr>
          <p:cNvPr id="59481" name="Rectangle 219"/>
          <p:cNvSpPr>
            <a:spLocks noChangeArrowheads="1"/>
          </p:cNvSpPr>
          <p:nvPr/>
        </p:nvSpPr>
        <p:spPr bwMode="auto">
          <a:xfrm>
            <a:off x="4876800" y="3505200"/>
            <a:ext cx="60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82" name="Line 220"/>
          <p:cNvSpPr>
            <a:spLocks noChangeShapeType="1"/>
          </p:cNvSpPr>
          <p:nvPr/>
        </p:nvSpPr>
        <p:spPr bwMode="auto">
          <a:xfrm>
            <a:off x="48768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3" name="Line 221"/>
          <p:cNvSpPr>
            <a:spLocks noChangeShapeType="1"/>
          </p:cNvSpPr>
          <p:nvPr/>
        </p:nvSpPr>
        <p:spPr bwMode="auto">
          <a:xfrm>
            <a:off x="4876800" y="4267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4" name="Rectangle 222"/>
          <p:cNvSpPr>
            <a:spLocks noChangeArrowheads="1"/>
          </p:cNvSpPr>
          <p:nvPr/>
        </p:nvSpPr>
        <p:spPr bwMode="auto">
          <a:xfrm>
            <a:off x="5715000" y="3124200"/>
            <a:ext cx="60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85" name="Line 223"/>
          <p:cNvSpPr>
            <a:spLocks noChangeShapeType="1"/>
          </p:cNvSpPr>
          <p:nvPr/>
        </p:nvSpPr>
        <p:spPr bwMode="auto">
          <a:xfrm>
            <a:off x="5715000" y="3505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6" name="Line 224"/>
          <p:cNvSpPr>
            <a:spLocks noChangeShapeType="1"/>
          </p:cNvSpPr>
          <p:nvPr/>
        </p:nvSpPr>
        <p:spPr bwMode="auto">
          <a:xfrm>
            <a:off x="57150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if P &lt; min AVC?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Remember economic profit includes opportunity costs, so negative economic profit means better opportunities elsewhere</a:t>
            </a:r>
          </a:p>
          <a:p>
            <a:pPr eaLnBrk="1" hangingPunct="1"/>
            <a:r>
              <a:rPr lang="en-US" dirty="0" smtClean="0"/>
              <a:t>Your money/assets and time would get better returns in other activities</a:t>
            </a:r>
          </a:p>
          <a:p>
            <a:pPr eaLnBrk="1" hangingPunct="1"/>
            <a:r>
              <a:rPr lang="en-US" dirty="0" smtClean="0"/>
              <a:t>Choices when p &lt; min AVC for long term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1) Quit and convert resources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2) Find new way to produce with lower average production costs (new technology)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Cost Terms Used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610600" cy="4953000"/>
          </a:xfrm>
        </p:spPr>
        <p:txBody>
          <a:bodyPr/>
          <a:lstStyle/>
          <a:p>
            <a:pPr eaLnBrk="1" hangingPunct="1"/>
            <a:r>
              <a:rPr lang="en-US" sz="2800" smtClean="0"/>
              <a:t>Fixed Cost synonyms: Overhead, Ownership Costs </a:t>
            </a:r>
          </a:p>
          <a:p>
            <a:pPr eaLnBrk="1" hangingPunct="1"/>
            <a:r>
              <a:rPr lang="en-US" sz="2800" smtClean="0"/>
              <a:t>Variable Costs synonyms : Operating Costs, Out-of-Pocket Costs</a:t>
            </a:r>
          </a:p>
          <a:p>
            <a:pPr eaLnBrk="1" hangingPunct="1"/>
            <a:r>
              <a:rPr lang="en-US" sz="2800" u="sng" smtClean="0"/>
              <a:t>Direct vs Indirect:</a:t>
            </a:r>
            <a:r>
              <a:rPr lang="en-US" sz="2800" smtClean="0"/>
              <a:t> direct costs are linked to a specific enterprise (dairy), indirect are not (pickup truck, tractors).  Both can be fixed and variable</a:t>
            </a:r>
          </a:p>
          <a:p>
            <a:pPr eaLnBrk="1" hangingPunct="1"/>
            <a:r>
              <a:rPr lang="en-US" sz="2800" smtClean="0"/>
              <a:t>Cash vs Non-Cash: Cash costs paid from farm income, while non-cash costs include depreciation, returns to equity, labor, management (opportunity costs). Both can be fixed and variable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Opportunity Cost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Cost Functions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Definitions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Graphics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Profit Maximization and Cost Functions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Optimality conditions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Graphics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Output supply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</TotalTime>
  <Words>2710</Words>
  <Application>Microsoft Office PowerPoint</Application>
  <PresentationFormat>On-screen Show (4:3)</PresentationFormat>
  <Paragraphs>704</Paragraphs>
  <Slides>49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Symbol</vt:lpstr>
      <vt:lpstr>Tahoma</vt:lpstr>
      <vt:lpstr>Wingdings</vt:lpstr>
      <vt:lpstr>Office Theme</vt:lpstr>
      <vt:lpstr>Chart</vt:lpstr>
      <vt:lpstr>Cost Economics</vt:lpstr>
      <vt:lpstr>Goal of Section</vt:lpstr>
      <vt:lpstr>Economic Cost</vt:lpstr>
      <vt:lpstr>Economic Cost vs Accounting Cost</vt:lpstr>
      <vt:lpstr>Economic Cost vs Accounting Cost</vt:lpstr>
      <vt:lpstr>Economic Cost vs Accounting Cost</vt:lpstr>
      <vt:lpstr>Opportunity Cost</vt:lpstr>
      <vt:lpstr>Opportunity Cost</vt:lpstr>
      <vt:lpstr>Opportunity Cost of Time</vt:lpstr>
      <vt:lpstr>Opportunity Cost of Capital</vt:lpstr>
      <vt:lpstr>Opportunity Cost of Working Assets</vt:lpstr>
      <vt:lpstr>Economic Profit vs Accounting Profit</vt:lpstr>
      <vt:lpstr>Economic Benefits</vt:lpstr>
      <vt:lpstr>Main point of this section</vt:lpstr>
      <vt:lpstr>Cost Definitions</vt:lpstr>
      <vt:lpstr>Cost Functions</vt:lpstr>
      <vt:lpstr>Main Point</vt:lpstr>
      <vt:lpstr>Fixed Cost (FC)</vt:lpstr>
      <vt:lpstr>Variable Cost (VC)</vt:lpstr>
      <vt:lpstr>Cost 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Livestock Example</vt:lpstr>
      <vt:lpstr>PowerPoint Presentation</vt:lpstr>
      <vt:lpstr>Think Break #9 (Review)</vt:lpstr>
      <vt:lpstr>PowerPoint Presentation</vt:lpstr>
      <vt:lpstr>PowerPoint Presentation</vt:lpstr>
      <vt:lpstr>PowerPoint Presentation</vt:lpstr>
      <vt:lpstr>PowerPoint Presentation</vt:lpstr>
      <vt:lpstr>Profit Maximization and  Cost Functions</vt:lpstr>
      <vt:lpstr>PowerPoint Presentation</vt:lpstr>
      <vt:lpstr>P = MC and VMP = r</vt:lpstr>
      <vt:lpstr>PowerPoint Presentation</vt:lpstr>
      <vt:lpstr>Think Break #10</vt:lpstr>
      <vt:lpstr>Think Break #10</vt:lpstr>
      <vt:lpstr>MC = Output Supply Curve</vt:lpstr>
      <vt:lpstr>ATC defines Zero Profit</vt:lpstr>
      <vt:lpstr>MC = ATC at min ATC</vt:lpstr>
      <vt:lpstr>MC = AVC at min AVC</vt:lpstr>
      <vt:lpstr>Profit and min AVC</vt:lpstr>
      <vt:lpstr>Cost Functions and Supply</vt:lpstr>
      <vt:lpstr>PowerPoint Presentation</vt:lpstr>
      <vt:lpstr>Think Break #11</vt:lpstr>
      <vt:lpstr>What if P &lt; min AVC?</vt:lpstr>
      <vt:lpstr>Other Cost Terms Used</vt:lpstr>
      <vt:lpstr>Summary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Principles and Linear Break-Even Analysis</dc:title>
  <dc:creator>Paul Mitchell</dc:creator>
  <cp:lastModifiedBy>Mitchell, Paul</cp:lastModifiedBy>
  <cp:revision>175</cp:revision>
  <dcterms:created xsi:type="dcterms:W3CDTF">2006-02-06T22:19:28Z</dcterms:created>
  <dcterms:modified xsi:type="dcterms:W3CDTF">2018-10-01T00:25:57Z</dcterms:modified>
</cp:coreProperties>
</file>