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4"/>
  </p:notesMasterIdLst>
  <p:sldIdLst>
    <p:sldId id="511" r:id="rId2"/>
    <p:sldId id="534" r:id="rId3"/>
  </p:sldIdLst>
  <p:sldSz cx="9144000" cy="6858000" type="screen4x3"/>
  <p:notesSz cx="7008813" cy="92948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48DE812-86E1-4E48-9ED0-A39A306AAFE9}">
          <p14:sldIdLst>
            <p14:sldId id="511"/>
            <p14:sldId id="53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6887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9513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4838"/>
            <a:ext cx="5607050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8088"/>
            <a:ext cx="3036888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8088"/>
            <a:ext cx="3036887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71C3E94-E7A1-4B0C-9DA9-A9DBC6F3EF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0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6FEB6-A3F5-4646-AF63-E762ABB9F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81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B6FA-136E-4839-98E8-C9FE6C926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565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4E2D-69CE-452C-A6E6-C3B7DBF74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50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B3464-4E57-4877-AB1D-CADE0DE9F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4A74-4932-46B6-939B-A86B5C677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7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D8ED8-A3B2-4E25-9E53-DFD7F2F59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8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A657B-9222-477A-8F15-566820C28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72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F146-54C3-446C-9748-5154BDAE1D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33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6103F-AFDD-4D7D-A5A7-3220C097A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2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0E16C-5F2A-4F83-9FCC-5E77E90FA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27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B058-01C0-4B67-82BB-2FE317BBA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829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71A762-186E-4F6D-9184-551C9397F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2" r:id="rId2"/>
    <p:sldLayoutId id="2147483731" r:id="rId3"/>
    <p:sldLayoutId id="2147483723" r:id="rId4"/>
    <p:sldLayoutId id="2147483732" r:id="rId5"/>
    <p:sldLayoutId id="2147483724" r:id="rId6"/>
    <p:sldLayoutId id="2147483725" r:id="rId7"/>
    <p:sldLayoutId id="2147483733" r:id="rId8"/>
    <p:sldLayoutId id="2147483726" r:id="rId9"/>
    <p:sldLayoutId id="2147483727" r:id="rId10"/>
    <p:sldLayoutId id="21474837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Think Break #16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r>
              <a:rPr lang="en-US" dirty="0" smtClean="0"/>
              <a:t>Suppose planted and harvested 5,000 </a:t>
            </a:r>
            <a:r>
              <a:rPr lang="en-US" dirty="0" err="1" smtClean="0"/>
              <a:t>bu</a:t>
            </a:r>
            <a:r>
              <a:rPr lang="en-US" dirty="0" smtClean="0"/>
              <a:t> of soybeans and enroll all 5,000 </a:t>
            </a:r>
            <a:r>
              <a:rPr lang="en-US" dirty="0" err="1" smtClean="0"/>
              <a:t>bu</a:t>
            </a:r>
            <a:r>
              <a:rPr lang="en-US" dirty="0" smtClean="0"/>
              <a:t> for a Marketing Assistance Loan</a:t>
            </a:r>
          </a:p>
          <a:p>
            <a:r>
              <a:rPr lang="en-US" dirty="0" smtClean="0"/>
              <a:t>Soybeans has a $5.00/</a:t>
            </a:r>
            <a:r>
              <a:rPr lang="en-US" dirty="0" err="1" smtClean="0"/>
              <a:t>bu</a:t>
            </a:r>
            <a:r>
              <a:rPr lang="en-US" dirty="0" smtClean="0"/>
              <a:t> loan rate, so how much will your MAL be?</a:t>
            </a:r>
          </a:p>
          <a:p>
            <a:r>
              <a:rPr lang="en-US" dirty="0" smtClean="0"/>
              <a:t>Suppose you pay back the MAL on Feb 1</a:t>
            </a:r>
            <a:r>
              <a:rPr lang="en-US" baseline="30000" dirty="0" smtClean="0"/>
              <a:t>st</a:t>
            </a:r>
            <a:r>
              <a:rPr lang="en-US" dirty="0" smtClean="0"/>
              <a:t> when the posted county price for soybean is $6.00/</a:t>
            </a:r>
            <a:r>
              <a:rPr lang="en-US" dirty="0" err="1" smtClean="0"/>
              <a:t>bu</a:t>
            </a:r>
            <a:r>
              <a:rPr lang="en-US" dirty="0" smtClean="0"/>
              <a:t>, </a:t>
            </a:r>
          </a:p>
          <a:p>
            <a:r>
              <a:rPr lang="en-US" dirty="0"/>
              <a:t>What is your Loan Deficiency Payment?</a:t>
            </a:r>
          </a:p>
          <a:p>
            <a:r>
              <a:rPr lang="en-US" dirty="0" smtClean="0"/>
              <a:t>How much will you pay back? </a:t>
            </a:r>
          </a:p>
          <a:p>
            <a:r>
              <a:rPr lang="en-US" dirty="0" smtClean="0"/>
              <a:t>Suppose </a:t>
            </a:r>
            <a:r>
              <a:rPr lang="en-US" dirty="0"/>
              <a:t>you pay back the MAL on Feb 1</a:t>
            </a:r>
            <a:r>
              <a:rPr lang="en-US" baseline="30000" dirty="0"/>
              <a:t>st</a:t>
            </a:r>
            <a:r>
              <a:rPr lang="en-US" dirty="0"/>
              <a:t> when the posted county price for soybean is </a:t>
            </a:r>
            <a:r>
              <a:rPr lang="en-US" dirty="0" smtClean="0"/>
              <a:t>$4.50/</a:t>
            </a:r>
            <a:r>
              <a:rPr lang="en-US" dirty="0" err="1" smtClean="0"/>
              <a:t>bu</a:t>
            </a:r>
            <a:r>
              <a:rPr lang="en-US" dirty="0"/>
              <a:t>, </a:t>
            </a:r>
          </a:p>
          <a:p>
            <a:r>
              <a:rPr lang="en-US" dirty="0"/>
              <a:t>How much will you pay back</a:t>
            </a:r>
            <a:r>
              <a:rPr lang="en-US" dirty="0" smtClean="0"/>
              <a:t>? </a:t>
            </a:r>
          </a:p>
          <a:p>
            <a:r>
              <a:rPr lang="en-US" dirty="0" smtClean="0"/>
              <a:t>What </a:t>
            </a:r>
            <a:r>
              <a:rPr lang="en-US" dirty="0"/>
              <a:t>is your Loan Deficiency Payment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965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Think Break #16: Answer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much will your MAL be</a:t>
            </a:r>
            <a:r>
              <a:rPr lang="en-US" dirty="0" smtClean="0"/>
              <a:t>?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MAL = $5.00/</a:t>
            </a:r>
            <a:r>
              <a:rPr lang="en-US" dirty="0" err="1" smtClean="0">
                <a:solidFill>
                  <a:srgbClr val="FF0000"/>
                </a:solidFill>
              </a:rPr>
              <a:t>bu</a:t>
            </a:r>
            <a:r>
              <a:rPr lang="en-US" dirty="0" smtClean="0">
                <a:solidFill>
                  <a:srgbClr val="FF0000"/>
                </a:solidFill>
              </a:rPr>
              <a:t> x 5,000 </a:t>
            </a:r>
            <a:r>
              <a:rPr lang="en-US" dirty="0" err="1" smtClean="0">
                <a:solidFill>
                  <a:srgbClr val="FF0000"/>
                </a:solidFill>
              </a:rPr>
              <a:t>bu</a:t>
            </a:r>
            <a:r>
              <a:rPr lang="en-US" dirty="0" smtClean="0">
                <a:solidFill>
                  <a:srgbClr val="FF0000"/>
                </a:solidFill>
              </a:rPr>
              <a:t> = $25,000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What </a:t>
            </a:r>
            <a:r>
              <a:rPr lang="en-US" dirty="0"/>
              <a:t>is your Loan Deficiency Payment?  </a:t>
            </a:r>
            <a:r>
              <a:rPr lang="en-US" dirty="0">
                <a:solidFill>
                  <a:srgbClr val="FF0000"/>
                </a:solidFill>
              </a:rPr>
              <a:t>$</a:t>
            </a:r>
            <a:r>
              <a:rPr lang="en-US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dirty="0" smtClean="0"/>
              <a:t>How </a:t>
            </a:r>
            <a:r>
              <a:rPr lang="en-US" dirty="0"/>
              <a:t>much will you pay back? </a:t>
            </a:r>
            <a:r>
              <a:rPr lang="en-US" dirty="0">
                <a:solidFill>
                  <a:srgbClr val="FF0000"/>
                </a:solidFill>
              </a:rPr>
              <a:t>$</a:t>
            </a:r>
            <a:r>
              <a:rPr lang="en-US" dirty="0" smtClean="0">
                <a:solidFill>
                  <a:srgbClr val="FF0000"/>
                </a:solidFill>
              </a:rPr>
              <a:t>25,000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Suppose you pay back the MAL on Feb 1</a:t>
            </a:r>
            <a:r>
              <a:rPr lang="en-US" baseline="30000" dirty="0"/>
              <a:t>st</a:t>
            </a:r>
            <a:r>
              <a:rPr lang="en-US" dirty="0"/>
              <a:t> when the posted county price for soybean is $4.50/</a:t>
            </a:r>
            <a:r>
              <a:rPr lang="en-US" dirty="0" err="1"/>
              <a:t>bu</a:t>
            </a:r>
            <a:r>
              <a:rPr lang="en-US" dirty="0"/>
              <a:t>, </a:t>
            </a:r>
          </a:p>
          <a:p>
            <a:r>
              <a:rPr lang="en-US" dirty="0"/>
              <a:t>What is your Loan Deficiency Payment</a:t>
            </a:r>
            <a:r>
              <a:rPr lang="en-US" dirty="0" smtClean="0"/>
              <a:t>? </a:t>
            </a:r>
            <a:r>
              <a:rPr lang="en-US" dirty="0" smtClean="0">
                <a:solidFill>
                  <a:srgbClr val="FF0000"/>
                </a:solidFill>
              </a:rPr>
              <a:t>5.00 – 4.50 = $0.50/</a:t>
            </a:r>
            <a:r>
              <a:rPr lang="en-US" dirty="0" err="1" smtClean="0">
                <a:solidFill>
                  <a:srgbClr val="FF0000"/>
                </a:solidFill>
              </a:rPr>
              <a:t>bu</a:t>
            </a:r>
            <a:r>
              <a:rPr lang="en-US" dirty="0" smtClean="0">
                <a:solidFill>
                  <a:srgbClr val="FF0000"/>
                </a:solidFill>
              </a:rPr>
              <a:t> x </a:t>
            </a:r>
            <a:r>
              <a:rPr lang="en-US" dirty="0">
                <a:solidFill>
                  <a:srgbClr val="FF0000"/>
                </a:solidFill>
              </a:rPr>
              <a:t>5,000 </a:t>
            </a:r>
            <a:r>
              <a:rPr lang="en-US" dirty="0" err="1">
                <a:solidFill>
                  <a:srgbClr val="FF0000"/>
                </a:solidFill>
              </a:rPr>
              <a:t>bu</a:t>
            </a:r>
            <a:r>
              <a:rPr lang="en-US" dirty="0">
                <a:solidFill>
                  <a:srgbClr val="FF0000"/>
                </a:solidFill>
              </a:rPr>
              <a:t> = $2,500</a:t>
            </a:r>
            <a:endParaRPr lang="en-US" dirty="0"/>
          </a:p>
          <a:p>
            <a:r>
              <a:rPr lang="en-US" dirty="0" smtClean="0"/>
              <a:t>How </a:t>
            </a:r>
            <a:r>
              <a:rPr lang="en-US" dirty="0"/>
              <a:t>much will you pay back? </a:t>
            </a:r>
            <a:r>
              <a:rPr lang="en-US" dirty="0" smtClean="0">
                <a:solidFill>
                  <a:srgbClr val="FF0000"/>
                </a:solidFill>
              </a:rPr>
              <a:t>$25</a:t>
            </a:r>
            <a:r>
              <a:rPr lang="en-US" dirty="0">
                <a:solidFill>
                  <a:srgbClr val="FF0000"/>
                </a:solidFill>
              </a:rPr>
              <a:t>,000 – </a:t>
            </a:r>
            <a:r>
              <a:rPr lang="en-US" dirty="0" smtClean="0">
                <a:solidFill>
                  <a:srgbClr val="FF0000"/>
                </a:solidFill>
              </a:rPr>
              <a:t>$2,500 = $22,500 (original loan – LDP)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3101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6535</TotalTime>
  <Words>207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Clarity</vt:lpstr>
      <vt:lpstr>Think Break #16</vt:lpstr>
      <vt:lpstr>Think Break #16: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Value of Money</dc:title>
  <dc:creator>Paul Mitchell</dc:creator>
  <cp:lastModifiedBy>Paul D. Mitchell</cp:lastModifiedBy>
  <cp:revision>460</cp:revision>
  <dcterms:created xsi:type="dcterms:W3CDTF">2008-04-16T18:04:26Z</dcterms:created>
  <dcterms:modified xsi:type="dcterms:W3CDTF">2014-11-19T05:09:57Z</dcterms:modified>
</cp:coreProperties>
</file>