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4"/>
  </p:notesMasterIdLst>
  <p:sldIdLst>
    <p:sldId id="487" r:id="rId2"/>
    <p:sldId id="489" r:id="rId3"/>
  </p:sldIdLst>
  <p:sldSz cx="9144000" cy="6858000" type="screen4x3"/>
  <p:notesSz cx="7008813" cy="92948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6887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4838"/>
            <a:ext cx="5607050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8088"/>
            <a:ext cx="30368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8088"/>
            <a:ext cx="303688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71C3E94-E7A1-4B0C-9DA9-A9DBC6F3EF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70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6FEB6-A3F5-4646-AF63-E762ABB9F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8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9B6FA-136E-4839-98E8-C9FE6C926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65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4E2D-69CE-452C-A6E6-C3B7DBF74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50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B3464-4E57-4877-AB1D-CADE0DE9F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1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4A74-4932-46B6-939B-A86B5C677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76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D8ED8-A3B2-4E25-9E53-DFD7F2F59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89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A657B-9222-477A-8F15-566820C28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72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3F146-54C3-446C-9748-5154BDAE1D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3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6103F-AFDD-4D7D-A5A7-3220C097A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2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0E16C-5F2A-4F83-9FCC-5E77E90FA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27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3B058-01C0-4B67-82BB-2FE317BBA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2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71A762-186E-4F6D-9184-551C9397F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2" r:id="rId2"/>
    <p:sldLayoutId id="2147483731" r:id="rId3"/>
    <p:sldLayoutId id="2147483723" r:id="rId4"/>
    <p:sldLayoutId id="2147483732" r:id="rId5"/>
    <p:sldLayoutId id="2147483724" r:id="rId6"/>
    <p:sldLayoutId id="2147483725" r:id="rId7"/>
    <p:sldLayoutId id="2147483733" r:id="rId8"/>
    <p:sldLayoutId id="2147483726" r:id="rId9"/>
    <p:sldLayoutId id="2147483727" r:id="rId10"/>
    <p:sldLayoutId id="214748372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Think Break #15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</a:t>
            </a:r>
            <a:r>
              <a:rPr lang="en-US" dirty="0" smtClean="0"/>
              <a:t>ou have a farm with </a:t>
            </a:r>
          </a:p>
          <a:p>
            <a:pPr marL="274637" lvl="1" indent="0">
              <a:buNone/>
            </a:pPr>
            <a:r>
              <a:rPr lang="en-US" sz="2400" dirty="0"/>
              <a:t>a</a:t>
            </a:r>
            <a:r>
              <a:rPr lang="en-US" sz="2400" dirty="0" smtClean="0"/>
              <a:t>) 30 corn base acres with a </a:t>
            </a:r>
            <a:r>
              <a:rPr lang="en-US" sz="2400" dirty="0" smtClean="0"/>
              <a:t>130 </a:t>
            </a:r>
            <a:r>
              <a:rPr lang="en-US" sz="2400" dirty="0" err="1" smtClean="0"/>
              <a:t>bu</a:t>
            </a:r>
            <a:r>
              <a:rPr lang="en-US" sz="2400" dirty="0" smtClean="0"/>
              <a:t>/ac payment rate</a:t>
            </a:r>
          </a:p>
          <a:p>
            <a:pPr marL="274637" lvl="1" indent="0">
              <a:buNone/>
            </a:pPr>
            <a:r>
              <a:rPr lang="en-US" sz="2400" dirty="0" smtClean="0"/>
              <a:t>b) 20 soybean base acres with a </a:t>
            </a:r>
            <a:r>
              <a:rPr lang="en-US" sz="2400" dirty="0" smtClean="0"/>
              <a:t>30 </a:t>
            </a:r>
            <a:r>
              <a:rPr lang="en-US" sz="2400" dirty="0" err="1" smtClean="0"/>
              <a:t>bu</a:t>
            </a:r>
            <a:r>
              <a:rPr lang="en-US" sz="2400" dirty="0" smtClean="0"/>
              <a:t>/ac payment rate</a:t>
            </a:r>
          </a:p>
          <a:p>
            <a:r>
              <a:rPr lang="en-US" dirty="0"/>
              <a:t>Y</a:t>
            </a:r>
            <a:r>
              <a:rPr lang="en-US" dirty="0" smtClean="0"/>
              <a:t>ou signed up for PLC and the national marketing year average price is $3.55 for corn and $8.50 for soybeans</a:t>
            </a:r>
          </a:p>
          <a:p>
            <a:r>
              <a:rPr lang="en-US" sz="2800" b="1" dirty="0" smtClean="0">
                <a:solidFill>
                  <a:schemeClr val="accent1"/>
                </a:solidFill>
              </a:rPr>
              <a:t>What is your PLC payment?</a:t>
            </a:r>
            <a:endParaRPr lang="en-US" sz="2800" b="1" dirty="0">
              <a:solidFill>
                <a:schemeClr val="accent1"/>
              </a:solidFill>
            </a:endParaRPr>
          </a:p>
          <a:p>
            <a:endParaRPr lang="en-US" sz="1200" dirty="0" smtClean="0"/>
          </a:p>
          <a:p>
            <a:r>
              <a:rPr lang="en-US" dirty="0" smtClean="0"/>
              <a:t>Reference Prices: </a:t>
            </a:r>
            <a:r>
              <a:rPr lang="en-US" sz="2400" dirty="0" smtClean="0"/>
              <a:t>Corn=$3.70</a:t>
            </a:r>
            <a:r>
              <a:rPr lang="en-US" sz="2400" dirty="0"/>
              <a:t>, </a:t>
            </a:r>
            <a:r>
              <a:rPr lang="en-US" sz="2400" dirty="0" smtClean="0"/>
              <a:t>Soybeans=$8.40</a:t>
            </a:r>
          </a:p>
          <a:p>
            <a:r>
              <a:rPr lang="en-US" dirty="0" smtClean="0"/>
              <a:t>PLC </a:t>
            </a:r>
            <a:r>
              <a:rPr lang="en-US" dirty="0" err="1"/>
              <a:t>PaymentRate</a:t>
            </a:r>
            <a:r>
              <a:rPr lang="en-US" dirty="0"/>
              <a:t> = </a:t>
            </a:r>
            <a:r>
              <a:rPr lang="en-US" dirty="0" err="1"/>
              <a:t>ReferencePrice</a:t>
            </a:r>
            <a:r>
              <a:rPr lang="en-US" dirty="0"/>
              <a:t> – </a:t>
            </a:r>
            <a:r>
              <a:rPr lang="en-US" dirty="0" err="1"/>
              <a:t>MYAPrice</a:t>
            </a:r>
            <a:r>
              <a:rPr lang="en-US" dirty="0"/>
              <a:t> </a:t>
            </a:r>
          </a:p>
          <a:p>
            <a:r>
              <a:rPr lang="en-US" dirty="0"/>
              <a:t>PLC </a:t>
            </a:r>
            <a:r>
              <a:rPr lang="en-US" dirty="0" smtClean="0"/>
              <a:t>Payment = 85</a:t>
            </a:r>
            <a:r>
              <a:rPr lang="en-US" dirty="0"/>
              <a:t>% x </a:t>
            </a:r>
            <a:r>
              <a:rPr lang="en-US" dirty="0" err="1"/>
              <a:t>BaseAcres</a:t>
            </a:r>
            <a:r>
              <a:rPr lang="en-US" dirty="0"/>
              <a:t> x </a:t>
            </a:r>
            <a:r>
              <a:rPr lang="en-US" dirty="0" err="1"/>
              <a:t>PaymentYield</a:t>
            </a:r>
            <a:r>
              <a:rPr lang="en-US" dirty="0"/>
              <a:t> x PLC </a:t>
            </a:r>
            <a:r>
              <a:rPr lang="en-US" dirty="0" err="1"/>
              <a:t>PaymentRate</a:t>
            </a:r>
            <a:r>
              <a:rPr lang="en-US" dirty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2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Think Break #15 Answer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Corn PLC </a:t>
            </a:r>
            <a:r>
              <a:rPr lang="en-US" sz="2800" dirty="0"/>
              <a:t>P</a:t>
            </a:r>
            <a:r>
              <a:rPr lang="en-US" sz="2800" dirty="0" smtClean="0"/>
              <a:t>ayment Rate = 3.70 – 3.55 = 0.15</a:t>
            </a:r>
          </a:p>
          <a:p>
            <a:r>
              <a:rPr lang="en-US" sz="2800" dirty="0" smtClean="0"/>
              <a:t>Soybean PLC Payment Rat = 8.40 – 8.50 = -0.10</a:t>
            </a:r>
          </a:p>
          <a:p>
            <a:pPr lvl="1"/>
            <a:r>
              <a:rPr lang="en-US" sz="2800" dirty="0" smtClean="0"/>
              <a:t>&lt; 0, so no PLC payment for Soybeans</a:t>
            </a:r>
          </a:p>
          <a:p>
            <a:pPr marL="182563" lvl="1"/>
            <a:r>
              <a:rPr lang="en-US" sz="2800" dirty="0" smtClean="0"/>
              <a:t>PLC Payment = </a:t>
            </a:r>
            <a:r>
              <a:rPr lang="en-US" sz="2800" dirty="0"/>
              <a:t>85% x </a:t>
            </a:r>
            <a:r>
              <a:rPr lang="en-US" sz="2800" dirty="0" err="1"/>
              <a:t>BaseAcres</a:t>
            </a:r>
            <a:r>
              <a:rPr lang="en-US" sz="2800" dirty="0"/>
              <a:t> x </a:t>
            </a:r>
            <a:r>
              <a:rPr lang="en-US" sz="2800" dirty="0" err="1"/>
              <a:t>PaymentYield</a:t>
            </a:r>
            <a:r>
              <a:rPr lang="en-US" sz="2800" dirty="0"/>
              <a:t> x PLC </a:t>
            </a:r>
            <a:r>
              <a:rPr lang="en-US" sz="2800" dirty="0" err="1"/>
              <a:t>PaymentRate</a:t>
            </a:r>
            <a:r>
              <a:rPr lang="en-US" sz="2800" dirty="0"/>
              <a:t> </a:t>
            </a:r>
            <a:endParaRPr lang="en-US" sz="2800" dirty="0" smtClean="0"/>
          </a:p>
          <a:p>
            <a:pPr marL="182563" lvl="1"/>
            <a:r>
              <a:rPr lang="en-US" sz="2800" dirty="0" smtClean="0"/>
              <a:t>= 85% x 30 </a:t>
            </a:r>
            <a:r>
              <a:rPr lang="en-US" sz="2800" smtClean="0"/>
              <a:t>x </a:t>
            </a:r>
            <a:r>
              <a:rPr lang="en-US" sz="2800" smtClean="0"/>
              <a:t>130 </a:t>
            </a:r>
            <a:r>
              <a:rPr lang="en-US" sz="2800" dirty="0" smtClean="0"/>
              <a:t>x 0.15 = </a:t>
            </a:r>
            <a:r>
              <a:rPr lang="en-US" sz="2800" smtClean="0"/>
              <a:t>$</a:t>
            </a:r>
            <a:r>
              <a:rPr lang="en-US" sz="2800" smtClean="0"/>
              <a:t>497.25 </a:t>
            </a:r>
            <a:endParaRPr lang="en-US" sz="28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5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6388</TotalTime>
  <Words>148</Words>
  <Application>Microsoft Office PowerPoint</Application>
  <PresentationFormat>On-screen Show (4:3)</PresentationFormat>
  <Paragraphs>18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Clarity</vt:lpstr>
      <vt:lpstr>Think Break #15</vt:lpstr>
      <vt:lpstr>Think Break #15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Value of Money</dc:title>
  <dc:creator>Paul Mitchell</dc:creator>
  <cp:lastModifiedBy>Paul D. Mitchell</cp:lastModifiedBy>
  <cp:revision>450</cp:revision>
  <dcterms:created xsi:type="dcterms:W3CDTF">2008-04-16T18:04:26Z</dcterms:created>
  <dcterms:modified xsi:type="dcterms:W3CDTF">2015-11-16T02:25:05Z</dcterms:modified>
</cp:coreProperties>
</file>