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DAFF-70D5-4467-9AC1-2C50C51E6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6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4F7E-A37B-416A-B4BC-579512D81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6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8D7D1-DE6B-474B-B182-475172386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4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D939-0BCF-46D1-A010-44F7314F0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2D32F-07BF-4377-B5C4-8A73D7C4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671F-6784-4358-BF32-CA1915DF1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6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A32A-338C-4A60-B20E-3A92A9265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7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8B7EB-DFA0-4B4D-A2DE-C1B6A28E4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733F3-857D-421B-BD3A-54EA64363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26AE-6253-4F37-8308-3A8E55D7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67F2-3A7D-482A-96D5-DAC3F7A78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0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93E2-2FE0-4B04-A7B1-E4E9FBBB8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61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BFF24B-A2E9-4CD7-AE1D-A7550BE43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dirty="0" smtClean="0"/>
              <a:t>#11</a:t>
            </a:r>
            <a:endParaRPr lang="en-US" dirty="0" smtClean="0"/>
          </a:p>
        </p:txBody>
      </p:sp>
      <p:graphicFrame>
        <p:nvGraphicFramePr>
          <p:cNvPr id="80090" name="Group 218"/>
          <p:cNvGraphicFramePr>
            <a:graphicFrameLocks noGrp="1"/>
          </p:cNvGraphicFramePr>
          <p:nvPr>
            <p:ph type="tbl" idx="1"/>
          </p:nvPr>
        </p:nvGraphicFramePr>
        <p:xfrm>
          <a:off x="152400" y="1381125"/>
          <a:ext cx="6232525" cy="4876801"/>
        </p:xfrm>
        <a:graphic>
          <a:graphicData uri="http://schemas.openxmlformats.org/drawingml/2006/table">
            <a:tbl>
              <a:tblPr/>
              <a:tblGrid>
                <a:gridCol w="820738"/>
                <a:gridCol w="890587"/>
                <a:gridCol w="1031875"/>
                <a:gridCol w="1031875"/>
                <a:gridCol w="819150"/>
                <a:gridCol w="819150"/>
                <a:gridCol w="819150"/>
              </a:tblGrid>
              <a:tr h="4841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16.04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14.94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14.24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80" name="Text Box 217"/>
          <p:cNvSpPr txBox="1">
            <a:spLocks noChangeArrowheads="1"/>
          </p:cNvSpPr>
          <p:nvPr/>
        </p:nvSpPr>
        <p:spPr bwMode="auto">
          <a:xfrm>
            <a:off x="6553200" y="1419225"/>
            <a:ext cx="2209800" cy="449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200"/>
              <a:t>These are the Think Break #10 data (FC = $10,000)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Fill in the missing costs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What do you recommend for farms this size if the milk price is $13/cwt?</a:t>
            </a:r>
          </a:p>
        </p:txBody>
      </p:sp>
      <p:sp>
        <p:nvSpPr>
          <p:cNvPr id="59481" name="Rectangle 219"/>
          <p:cNvSpPr>
            <a:spLocks noChangeArrowheads="1"/>
          </p:cNvSpPr>
          <p:nvPr/>
        </p:nvSpPr>
        <p:spPr bwMode="auto">
          <a:xfrm>
            <a:off x="4876800" y="3505200"/>
            <a:ext cx="60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82" name="Line 220"/>
          <p:cNvSpPr>
            <a:spLocks noChangeShapeType="1"/>
          </p:cNvSpPr>
          <p:nvPr/>
        </p:nvSpPr>
        <p:spPr bwMode="auto">
          <a:xfrm>
            <a:off x="48768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3" name="Line 221"/>
          <p:cNvSpPr>
            <a:spLocks noChangeShapeType="1"/>
          </p:cNvSpPr>
          <p:nvPr/>
        </p:nvSpPr>
        <p:spPr bwMode="auto">
          <a:xfrm>
            <a:off x="4876800" y="4267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4" name="Rectangle 222"/>
          <p:cNvSpPr>
            <a:spLocks noChangeArrowheads="1"/>
          </p:cNvSpPr>
          <p:nvPr/>
        </p:nvSpPr>
        <p:spPr bwMode="auto">
          <a:xfrm>
            <a:off x="5715000" y="3124200"/>
            <a:ext cx="6096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485" name="Line 223"/>
          <p:cNvSpPr>
            <a:spLocks noChangeShapeType="1"/>
          </p:cNvSpPr>
          <p:nvPr/>
        </p:nvSpPr>
        <p:spPr bwMode="auto">
          <a:xfrm>
            <a:off x="5715000" y="3505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86" name="Line 224"/>
          <p:cNvSpPr>
            <a:spLocks noChangeShapeType="1"/>
          </p:cNvSpPr>
          <p:nvPr/>
        </p:nvSpPr>
        <p:spPr bwMode="auto">
          <a:xfrm>
            <a:off x="57150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1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smtClean="0"/>
              <a:t>#</a:t>
            </a:r>
            <a:r>
              <a:rPr lang="en-US" smtClean="0"/>
              <a:t>11 </a:t>
            </a:r>
            <a:r>
              <a:rPr lang="en-US" dirty="0" smtClean="0"/>
              <a:t>Answer</a:t>
            </a:r>
          </a:p>
        </p:txBody>
      </p:sp>
      <p:graphicFrame>
        <p:nvGraphicFramePr>
          <p:cNvPr id="81923" name="Group 3"/>
          <p:cNvGraphicFramePr>
            <a:graphicFrameLocks noGrp="1"/>
          </p:cNvGraphicFramePr>
          <p:nvPr>
            <p:ph type="tbl" idx="1"/>
          </p:nvPr>
        </p:nvGraphicFramePr>
        <p:xfrm>
          <a:off x="152400" y="1371600"/>
          <a:ext cx="6232525" cy="4876801"/>
        </p:xfrm>
        <a:graphic>
          <a:graphicData uri="http://schemas.openxmlformats.org/drawingml/2006/table">
            <a:tbl>
              <a:tblPr/>
              <a:tblGrid>
                <a:gridCol w="820738"/>
                <a:gridCol w="890587"/>
                <a:gridCol w="1031875"/>
                <a:gridCol w="1031875"/>
                <a:gridCol w="819150"/>
                <a:gridCol w="819150"/>
                <a:gridCol w="819150"/>
              </a:tblGrid>
              <a:tr h="4841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16.04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14.94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14.29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14.24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504" name="Text Box 93"/>
          <p:cNvSpPr txBox="1">
            <a:spLocks noChangeArrowheads="1"/>
          </p:cNvSpPr>
          <p:nvPr/>
        </p:nvSpPr>
        <p:spPr bwMode="auto">
          <a:xfrm>
            <a:off x="6629400" y="5410200"/>
            <a:ext cx="1828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=412000/28824</a:t>
            </a:r>
          </a:p>
        </p:txBody>
      </p:sp>
      <p:sp>
        <p:nvSpPr>
          <p:cNvPr id="60505" name="Line 94"/>
          <p:cNvSpPr>
            <a:spLocks noChangeShapeType="1"/>
          </p:cNvSpPr>
          <p:nvPr/>
        </p:nvSpPr>
        <p:spPr bwMode="auto">
          <a:xfrm flipH="1" flipV="1">
            <a:off x="5486400" y="4572000"/>
            <a:ext cx="1219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506" name="Text Box 95"/>
          <p:cNvSpPr txBox="1">
            <a:spLocks noChangeArrowheads="1"/>
          </p:cNvSpPr>
          <p:nvPr/>
        </p:nvSpPr>
        <p:spPr bwMode="auto">
          <a:xfrm>
            <a:off x="6629400" y="4800600"/>
            <a:ext cx="1828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=278000/19320</a:t>
            </a:r>
          </a:p>
        </p:txBody>
      </p:sp>
      <p:sp>
        <p:nvSpPr>
          <p:cNvPr id="60507" name="Line 96"/>
          <p:cNvSpPr>
            <a:spLocks noChangeShapeType="1"/>
          </p:cNvSpPr>
          <p:nvPr/>
        </p:nvSpPr>
        <p:spPr bwMode="auto">
          <a:xfrm flipH="1" flipV="1">
            <a:off x="5410200" y="38100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508" name="Text Box 97"/>
          <p:cNvSpPr txBox="1">
            <a:spLocks noChangeArrowheads="1"/>
          </p:cNvSpPr>
          <p:nvPr/>
        </p:nvSpPr>
        <p:spPr bwMode="auto">
          <a:xfrm>
            <a:off x="6629400" y="2438400"/>
            <a:ext cx="1828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=201000/14490</a:t>
            </a:r>
          </a:p>
        </p:txBody>
      </p:sp>
      <p:sp>
        <p:nvSpPr>
          <p:cNvPr id="60509" name="Line 98"/>
          <p:cNvSpPr>
            <a:spLocks noChangeShapeType="1"/>
          </p:cNvSpPr>
          <p:nvPr/>
        </p:nvSpPr>
        <p:spPr bwMode="auto">
          <a:xfrm flipH="1">
            <a:off x="6324600" y="28194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510" name="Text Box 99"/>
          <p:cNvSpPr txBox="1">
            <a:spLocks noChangeArrowheads="1"/>
          </p:cNvSpPr>
          <p:nvPr/>
        </p:nvSpPr>
        <p:spPr bwMode="auto">
          <a:xfrm>
            <a:off x="6629400" y="3581400"/>
            <a:ext cx="1828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/>
              <a:t>=33500/24100</a:t>
            </a:r>
          </a:p>
        </p:txBody>
      </p:sp>
      <p:sp>
        <p:nvSpPr>
          <p:cNvPr id="60511" name="Line 100"/>
          <p:cNvSpPr>
            <a:spLocks noChangeShapeType="1"/>
          </p:cNvSpPr>
          <p:nvPr/>
        </p:nvSpPr>
        <p:spPr bwMode="auto">
          <a:xfrm flipH="1">
            <a:off x="6324600" y="39624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512" name="Text Box 101"/>
          <p:cNvSpPr txBox="1">
            <a:spLocks noChangeArrowheads="1"/>
          </p:cNvSpPr>
          <p:nvPr/>
        </p:nvSpPr>
        <p:spPr bwMode="auto">
          <a:xfrm>
            <a:off x="6613525" y="1252538"/>
            <a:ext cx="1851025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/>
              <a:t>ATC = TC/Q</a:t>
            </a:r>
          </a:p>
          <a:p>
            <a:r>
              <a:rPr lang="en-US" sz="2400"/>
              <a:t>AVC = VC/Q</a:t>
            </a:r>
          </a:p>
        </p:txBody>
      </p:sp>
    </p:spTree>
    <p:extLst>
      <p:ext uri="{BB962C8B-B14F-4D97-AF65-F5344CB8AC3E}">
        <p14:creationId xmlns:p14="http://schemas.microsoft.com/office/powerpoint/2010/main" val="83013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1702</TotalTime>
  <Words>214</Words>
  <Application>Microsoft Office PowerPoint</Application>
  <PresentationFormat>On-screen Show (4:3)</PresentationFormat>
  <Paragraphs>167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Think Break #11</vt:lpstr>
      <vt:lpstr>Think Break #11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Principles and Linear Break-Even Analysis</dc:title>
  <dc:creator>Paul Mitchell</dc:creator>
  <cp:lastModifiedBy>Paul D. Mitchell</cp:lastModifiedBy>
  <cp:revision>144</cp:revision>
  <dcterms:created xsi:type="dcterms:W3CDTF">2006-02-06T22:19:28Z</dcterms:created>
  <dcterms:modified xsi:type="dcterms:W3CDTF">2016-10-04T20:56:38Z</dcterms:modified>
</cp:coreProperties>
</file>