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75" r:id="rId1"/>
  </p:sldMasterIdLst>
  <p:sldIdLst>
    <p:sldId id="256" r:id="rId2"/>
    <p:sldId id="257" r:id="rId3"/>
    <p:sldId id="258" r:id="rId4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ahoma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ahoma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ahoma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ahoma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ahoma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Tahoma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Tahoma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Tahoma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Tahoma" pitchFamily="34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11" d="100"/>
          <a:sy n="111" d="100"/>
        </p:scale>
        <p:origin x="-1662" y="-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CDCDAFF-70D5-4467-9AC1-2C50C51E639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946042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C1A4F7E-A37B-416A-B4BC-579512D81DC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876878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AE8D7D1-DE6B-474B-B182-475172386CA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164059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5FED939-0BCF-46D1-A010-44F7314F0FA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977275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EB2D32F-07BF-4377-B5C4-8A73D7C4441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987890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165671F-6784-4358-BF32-CA1915DF1AE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546670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477A32A-338C-4A60-B20E-3A92A92651B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297464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308B7EB-DFA0-4B4D-A2DE-C1B6A28E45C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496496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AB733F3-857D-421B-BD3A-54EA643633D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55228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0BC26AE-6253-4F37-8308-3A8E55D7FED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294030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C5667F2-3A7D-482A-96D5-DAC3F7A78BB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140830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bl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81000"/>
            <a:ext cx="8229600" cy="13716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457200" y="1981200"/>
            <a:ext cx="8229600" cy="4114800"/>
          </a:xfrm>
        </p:spPr>
        <p:txBody>
          <a:bodyPr rtlCol="0">
            <a:normAutofit/>
          </a:bodyPr>
          <a:lstStyle/>
          <a:p>
            <a:pPr lvl="0"/>
            <a:endParaRPr lang="en-US" noProof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96F93E2-2FE0-4B04-A7B1-E4E9FBBB839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312892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EFBFF24B-A2E9-4CD7-AE1D-A7550BE4308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21" r:id="rId1"/>
    <p:sldLayoutId id="2147483822" r:id="rId2"/>
    <p:sldLayoutId id="2147483823" r:id="rId3"/>
    <p:sldLayoutId id="2147483824" r:id="rId4"/>
    <p:sldLayoutId id="2147483825" r:id="rId5"/>
    <p:sldLayoutId id="2147483826" r:id="rId6"/>
    <p:sldLayoutId id="2147483827" r:id="rId7"/>
    <p:sldLayoutId id="2147483828" r:id="rId8"/>
    <p:sldLayoutId id="2147483829" r:id="rId9"/>
    <p:sldLayoutId id="2147483830" r:id="rId10"/>
    <p:sldLayoutId id="2147483831" r:id="rId11"/>
    <p:sldLayoutId id="2147483832" r:id="rId12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 smtClean="0"/>
              <a:t>Think Break </a:t>
            </a:r>
            <a:r>
              <a:rPr lang="en-US" dirty="0" smtClean="0"/>
              <a:t>#10</a:t>
            </a:r>
            <a:endParaRPr lang="en-US" dirty="0" smtClean="0"/>
          </a:p>
        </p:txBody>
      </p:sp>
      <p:sp>
        <p:nvSpPr>
          <p:cNvPr id="49155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sz="2800" smtClean="0"/>
              <a:t>You work for UWEX and have data on several farms in your seven county district</a:t>
            </a:r>
          </a:p>
          <a:p>
            <a:pPr eaLnBrk="1" hangingPunct="1"/>
            <a:r>
              <a:rPr lang="en-US" sz="2800" smtClean="0"/>
              <a:t>You look at all farms with similar sized milking parlors and a similar number of workers</a:t>
            </a:r>
          </a:p>
          <a:p>
            <a:pPr eaLnBrk="1" hangingPunct="1"/>
            <a:r>
              <a:rPr lang="en-US" sz="2800" smtClean="0"/>
              <a:t>You calculate the average production per cow as the number of cows varies among the farms</a:t>
            </a:r>
          </a:p>
          <a:p>
            <a:pPr eaLnBrk="1" hangingPunct="1"/>
            <a:r>
              <a:rPr lang="en-US" sz="2800" smtClean="0"/>
              <a:t>Use these data in the table to recommend the optimal milk output and herd size</a:t>
            </a:r>
          </a:p>
        </p:txBody>
      </p:sp>
    </p:spTree>
    <p:extLst>
      <p:ext uri="{BB962C8B-B14F-4D97-AF65-F5344CB8AC3E}">
        <p14:creationId xmlns:p14="http://schemas.microsoft.com/office/powerpoint/2010/main" val="53215077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381000"/>
            <a:ext cx="8229600" cy="838200"/>
          </a:xfrm>
        </p:spPr>
        <p:txBody>
          <a:bodyPr/>
          <a:lstStyle/>
          <a:p>
            <a:pPr eaLnBrk="1" hangingPunct="1"/>
            <a:r>
              <a:rPr lang="en-US" dirty="0" smtClean="0"/>
              <a:t>Think Break </a:t>
            </a:r>
            <a:r>
              <a:rPr lang="en-US" dirty="0" smtClean="0"/>
              <a:t>#10</a:t>
            </a:r>
            <a:endParaRPr lang="en-US" dirty="0" smtClean="0"/>
          </a:p>
        </p:txBody>
      </p:sp>
      <p:graphicFrame>
        <p:nvGraphicFramePr>
          <p:cNvPr id="65708" name="Group 172"/>
          <p:cNvGraphicFramePr>
            <a:graphicFrameLocks noGrp="1"/>
          </p:cNvGraphicFramePr>
          <p:nvPr>
            <p:ph type="tbl" idx="1"/>
          </p:nvPr>
        </p:nvGraphicFramePr>
        <p:xfrm>
          <a:off x="457200" y="1371600"/>
          <a:ext cx="5751513" cy="5180016"/>
        </p:xfrm>
        <a:graphic>
          <a:graphicData uri="http://schemas.openxmlformats.org/drawingml/2006/table">
            <a:tbl>
              <a:tblPr/>
              <a:tblGrid>
                <a:gridCol w="820738"/>
                <a:gridCol w="1157287"/>
                <a:gridCol w="890588"/>
                <a:gridCol w="1031875"/>
                <a:gridCol w="1031875"/>
                <a:gridCol w="819150"/>
              </a:tblGrid>
              <a:tr h="560388"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Cows</a:t>
                      </a:r>
                      <a:endParaRPr kumimoji="0" lang="en-US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cap="flat"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Milk cwt 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FC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VC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TC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MC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19100"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0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0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10000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0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10000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0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20688"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20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4800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10000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67000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77000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13.96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19100"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40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9640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10000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134000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144000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13.84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20688"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60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14490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10000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201000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211000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20688"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80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19320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10000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268000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278000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19100"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100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24100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10000</a:t>
                      </a:r>
                      <a:endParaRPr kumimoji="0" lang="en-US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335000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345000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20688"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120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28824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10000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402000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412000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14.18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19100"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140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33488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10000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469000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479000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14.37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20688"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160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38096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10000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536000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546000</a:t>
                      </a:r>
                      <a:endParaRPr kumimoji="0" lang="en-US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14.54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19100"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180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42624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10000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603000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613000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14.80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20688"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200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47060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10000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670000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680000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15.10</a:t>
                      </a:r>
                      <a:endParaRPr kumimoji="0" lang="en-US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50252" name="Text Box 168"/>
          <p:cNvSpPr txBox="1">
            <a:spLocks noChangeArrowheads="1"/>
          </p:cNvSpPr>
          <p:nvPr/>
        </p:nvSpPr>
        <p:spPr bwMode="auto">
          <a:xfrm>
            <a:off x="6477000" y="1524000"/>
            <a:ext cx="23622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sz="2000"/>
              <a:t>(VC = $3350/cow)</a:t>
            </a:r>
          </a:p>
        </p:txBody>
      </p:sp>
      <p:sp>
        <p:nvSpPr>
          <p:cNvPr id="50253" name="Text Box 169"/>
          <p:cNvSpPr txBox="1">
            <a:spLocks noChangeArrowheads="1"/>
          </p:cNvSpPr>
          <p:nvPr/>
        </p:nvSpPr>
        <p:spPr bwMode="auto">
          <a:xfrm>
            <a:off x="6477000" y="2133600"/>
            <a:ext cx="2362200" cy="29702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342900" indent="-342900">
              <a:defRPr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>
              <a:spcBef>
                <a:spcPct val="50000"/>
              </a:spcBef>
              <a:buFontTx/>
              <a:buAutoNum type="arabicParenR"/>
            </a:pPr>
            <a:r>
              <a:rPr lang="en-US" sz="2200"/>
              <a:t>Fill in the missing MC’s</a:t>
            </a:r>
          </a:p>
          <a:p>
            <a:pPr>
              <a:spcBef>
                <a:spcPct val="50000"/>
              </a:spcBef>
              <a:buFontTx/>
              <a:buAutoNum type="arabicParenR"/>
            </a:pPr>
            <a:r>
              <a:rPr lang="en-US" sz="2200"/>
              <a:t>If the milk price is $14/cwt, what is the optimal milk output and farm size?</a:t>
            </a:r>
          </a:p>
        </p:txBody>
      </p:sp>
      <p:grpSp>
        <p:nvGrpSpPr>
          <p:cNvPr id="50254" name="Group 176"/>
          <p:cNvGrpSpPr>
            <a:grpSpLocks/>
          </p:cNvGrpSpPr>
          <p:nvPr/>
        </p:nvGrpSpPr>
        <p:grpSpPr bwMode="auto">
          <a:xfrm>
            <a:off x="5410200" y="3200400"/>
            <a:ext cx="762000" cy="1143000"/>
            <a:chOff x="3408" y="2016"/>
            <a:chExt cx="480" cy="720"/>
          </a:xfrm>
        </p:grpSpPr>
        <p:sp>
          <p:nvSpPr>
            <p:cNvPr id="50256" name="Rectangle 173"/>
            <p:cNvSpPr>
              <a:spLocks noChangeArrowheads="1"/>
            </p:cNvSpPr>
            <p:nvPr/>
          </p:nvSpPr>
          <p:spPr bwMode="auto">
            <a:xfrm>
              <a:off x="3408" y="2016"/>
              <a:ext cx="480" cy="720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0257" name="Line 174"/>
            <p:cNvSpPr>
              <a:spLocks noChangeShapeType="1"/>
            </p:cNvSpPr>
            <p:nvPr/>
          </p:nvSpPr>
          <p:spPr bwMode="auto">
            <a:xfrm>
              <a:off x="3408" y="2256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50255" name="Line 175"/>
          <p:cNvSpPr>
            <a:spLocks noChangeShapeType="1"/>
          </p:cNvSpPr>
          <p:nvPr/>
        </p:nvSpPr>
        <p:spPr bwMode="auto">
          <a:xfrm>
            <a:off x="5410200" y="3962400"/>
            <a:ext cx="762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787144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381000"/>
            <a:ext cx="8229600" cy="838200"/>
          </a:xfrm>
        </p:spPr>
        <p:txBody>
          <a:bodyPr/>
          <a:lstStyle/>
          <a:p>
            <a:pPr eaLnBrk="1" hangingPunct="1"/>
            <a:r>
              <a:rPr lang="en-US" dirty="0" smtClean="0"/>
              <a:t>Think Break </a:t>
            </a:r>
            <a:r>
              <a:rPr lang="en-US" smtClean="0"/>
              <a:t>#</a:t>
            </a:r>
            <a:r>
              <a:rPr lang="en-US" smtClean="0"/>
              <a:t>10 </a:t>
            </a:r>
            <a:r>
              <a:rPr lang="en-US" dirty="0" smtClean="0"/>
              <a:t>Answer</a:t>
            </a:r>
          </a:p>
        </p:txBody>
      </p:sp>
      <p:graphicFrame>
        <p:nvGraphicFramePr>
          <p:cNvPr id="68611" name="Group 3"/>
          <p:cNvGraphicFramePr>
            <a:graphicFrameLocks noGrp="1"/>
          </p:cNvGraphicFramePr>
          <p:nvPr>
            <p:ph type="tbl" idx="1"/>
          </p:nvPr>
        </p:nvGraphicFramePr>
        <p:xfrm>
          <a:off x="457200" y="1371600"/>
          <a:ext cx="5751513" cy="5180016"/>
        </p:xfrm>
        <a:graphic>
          <a:graphicData uri="http://schemas.openxmlformats.org/drawingml/2006/table">
            <a:tbl>
              <a:tblPr/>
              <a:tblGrid>
                <a:gridCol w="820738"/>
                <a:gridCol w="1157287"/>
                <a:gridCol w="890588"/>
                <a:gridCol w="1031875"/>
                <a:gridCol w="1031875"/>
                <a:gridCol w="819150"/>
              </a:tblGrid>
              <a:tr h="560388"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Cows</a:t>
                      </a:r>
                      <a:endParaRPr kumimoji="0" lang="en-US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cap="flat"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Milk cwt 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FC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VC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TC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MC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19100"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0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0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10000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0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10000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0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20688"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20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4800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10000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67000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77000</a:t>
                      </a:r>
                      <a:endParaRPr kumimoji="0" lang="en-US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13.96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19100"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40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9640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10000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134000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144000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13.84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20688"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60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14490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10000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201000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211000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13.81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20688"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80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19320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10000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268000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278000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13.87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19100"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100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24100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10000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335000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345000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14.02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20688"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120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28824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10000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402000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412000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14.18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19100"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140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33488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10000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469000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479000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14.37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20688"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160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38096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10000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536000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546000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14.54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19100"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180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42624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10000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603000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613000</a:t>
                      </a:r>
                      <a:endParaRPr kumimoji="0" lang="en-US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14.80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20688"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200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47060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10000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670000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680000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15.10</a:t>
                      </a:r>
                      <a:endParaRPr kumimoji="0" lang="en-US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51276" name="Text Box 82"/>
          <p:cNvSpPr txBox="1">
            <a:spLocks noChangeArrowheads="1"/>
          </p:cNvSpPr>
          <p:nvPr/>
        </p:nvSpPr>
        <p:spPr bwMode="auto">
          <a:xfrm>
            <a:off x="6096000" y="3200400"/>
            <a:ext cx="251460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r>
              <a:rPr lang="en-US"/>
              <a:t>= </a:t>
            </a:r>
            <a:r>
              <a:rPr lang="en-US" u="sng"/>
              <a:t>(211000 – 144000)</a:t>
            </a:r>
          </a:p>
          <a:p>
            <a:r>
              <a:rPr lang="en-US"/>
              <a:t>    (14490 – 9640)</a:t>
            </a:r>
          </a:p>
        </p:txBody>
      </p:sp>
      <p:sp>
        <p:nvSpPr>
          <p:cNvPr id="51277" name="Text Box 85"/>
          <p:cNvSpPr txBox="1">
            <a:spLocks noChangeArrowheads="1"/>
          </p:cNvSpPr>
          <p:nvPr/>
        </p:nvSpPr>
        <p:spPr bwMode="auto">
          <a:xfrm>
            <a:off x="6477000" y="4876800"/>
            <a:ext cx="2362200" cy="1006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sz="2000"/>
              <a:t>P = MC when Milk = 241,000 cwt with 100 cows</a:t>
            </a:r>
          </a:p>
        </p:txBody>
      </p:sp>
      <p:sp>
        <p:nvSpPr>
          <p:cNvPr id="51278" name="Rectangle 86"/>
          <p:cNvSpPr>
            <a:spLocks noChangeArrowheads="1"/>
          </p:cNvSpPr>
          <p:nvPr/>
        </p:nvSpPr>
        <p:spPr bwMode="auto">
          <a:xfrm>
            <a:off x="609600" y="4038600"/>
            <a:ext cx="1828800" cy="3810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1279" name="Rectangle 88"/>
          <p:cNvSpPr>
            <a:spLocks noChangeArrowheads="1"/>
          </p:cNvSpPr>
          <p:nvPr/>
        </p:nvSpPr>
        <p:spPr bwMode="auto">
          <a:xfrm>
            <a:off x="5410200" y="3276600"/>
            <a:ext cx="762000" cy="11430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1280" name="Line 89"/>
          <p:cNvSpPr>
            <a:spLocks noChangeShapeType="1"/>
          </p:cNvSpPr>
          <p:nvPr/>
        </p:nvSpPr>
        <p:spPr bwMode="auto">
          <a:xfrm>
            <a:off x="5410200" y="3657600"/>
            <a:ext cx="762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1281" name="Line 90"/>
          <p:cNvSpPr>
            <a:spLocks noChangeShapeType="1"/>
          </p:cNvSpPr>
          <p:nvPr/>
        </p:nvSpPr>
        <p:spPr bwMode="auto">
          <a:xfrm>
            <a:off x="5410200" y="4038600"/>
            <a:ext cx="762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1282" name="Text Box 91"/>
          <p:cNvSpPr txBox="1">
            <a:spLocks noChangeArrowheads="1"/>
          </p:cNvSpPr>
          <p:nvPr/>
        </p:nvSpPr>
        <p:spPr bwMode="auto">
          <a:xfrm>
            <a:off x="6096000" y="4006850"/>
            <a:ext cx="2514600" cy="717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endParaRPr lang="en-US" sz="500"/>
          </a:p>
          <a:p>
            <a:r>
              <a:rPr lang="en-US"/>
              <a:t>= </a:t>
            </a:r>
            <a:r>
              <a:rPr lang="en-US" u="sng"/>
              <a:t>(345000 – 278000)</a:t>
            </a:r>
          </a:p>
          <a:p>
            <a:r>
              <a:rPr lang="en-US"/>
              <a:t>    (24100 – 19320)</a:t>
            </a:r>
          </a:p>
        </p:txBody>
      </p:sp>
    </p:spTree>
    <p:extLst>
      <p:ext uri="{BB962C8B-B14F-4D97-AF65-F5344CB8AC3E}">
        <p14:creationId xmlns:p14="http://schemas.microsoft.com/office/powerpoint/2010/main" val="225335728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Waveform">
      <a:dk1>
        <a:sysClr val="windowText" lastClr="000000"/>
      </a:dk1>
      <a:lt1>
        <a:sysClr val="window" lastClr="FFFFFF"/>
      </a:lt1>
      <a:dk2>
        <a:srgbClr val="073E87"/>
      </a:dk2>
      <a:lt2>
        <a:srgbClr val="C6E7FC"/>
      </a:lt2>
      <a:accent1>
        <a:srgbClr val="31B6FD"/>
      </a:accent1>
      <a:accent2>
        <a:srgbClr val="4584D3"/>
      </a:accent2>
      <a:accent3>
        <a:srgbClr val="5BD078"/>
      </a:accent3>
      <a:accent4>
        <a:srgbClr val="A5D028"/>
      </a:accent4>
      <a:accent5>
        <a:srgbClr val="F5C040"/>
      </a:accent5>
      <a:accent6>
        <a:srgbClr val="05E0DB"/>
      </a:accent6>
      <a:hlink>
        <a:srgbClr val="0080FF"/>
      </a:hlink>
      <a:folHlink>
        <a:srgbClr val="5EAEFF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1701</TotalTime>
  <Words>282</Words>
  <Application>Microsoft Office PowerPoint</Application>
  <PresentationFormat>On-screen Show (4:3)</PresentationFormat>
  <Paragraphs>157</Paragraphs>
  <Slides>3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4" baseType="lpstr">
      <vt:lpstr>Office Theme</vt:lpstr>
      <vt:lpstr>Think Break #10</vt:lpstr>
      <vt:lpstr>Think Break #10</vt:lpstr>
      <vt:lpstr>Think Break #10 Answer</vt:lpstr>
    </vt:vector>
  </TitlesOfParts>
  <Company>University of Wisconsin - Madison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Cost Principles and Linear Break-Even Analysis</dc:title>
  <dc:creator>Paul Mitchell</dc:creator>
  <cp:lastModifiedBy>Paul D. Mitchell</cp:lastModifiedBy>
  <cp:revision>142</cp:revision>
  <dcterms:created xsi:type="dcterms:W3CDTF">2006-02-06T22:19:28Z</dcterms:created>
  <dcterms:modified xsi:type="dcterms:W3CDTF">2016-10-04T20:56:23Z</dcterms:modified>
</cp:coreProperties>
</file>