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2E827-2627-426C-9E44-9E53F577FA37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09806-9353-4118-987C-12CEBAC2A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15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A5C236-1CD4-4066-9B9D-84453768EE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46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6A3C5C7-80CE-49BC-A41F-36B97DEB55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8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0DF31-8D5D-41A1-A9A8-921E4AF15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6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9F4FE-0D71-4C82-A025-3BF9EA2C5F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64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EB4A2-25F8-437C-AAE2-D11E4E7882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3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62544-2B33-4280-9F14-71E8C9FA88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2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236E6-BC91-4179-AA6E-B563B03F55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4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A4F58-620C-4608-98E8-2C8D0B923B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9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F60CED-5B3B-4CD7-BC96-17A8C62D3B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0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1A2BF-C9A6-4EAA-8670-0501D9A9E6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83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3AE99-971C-4251-BEEC-261309D6CA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C169F-E8D7-4EB2-A32D-8EB496FCEE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50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CEB936A-FC1A-4DAF-B655-8595C17965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68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7F4101-9AA3-4CD1-8B9A-EEACED7971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8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DB53B842-8FE3-45C4-987B-C3C574E24B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8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Think Break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/>
              </a:rPr>
              <a:t>#5: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/>
              </a:rPr>
              <a:t>Answer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ffectLst/>
              </a:rPr>
              <a:t>Choose </a:t>
            </a:r>
            <a:r>
              <a:rPr lang="en-US" dirty="0">
                <a:effectLst/>
              </a:rPr>
              <a:t>X to Maximize: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	 </a:t>
            </a:r>
            <a:r>
              <a:rPr lang="en-US" dirty="0" smtClean="0">
                <a:effectLst/>
                <a:latin typeface="Symbol" pitchFamily="18" charset="2"/>
              </a:rPr>
              <a:t>p</a:t>
            </a:r>
            <a:r>
              <a:rPr lang="en-US" dirty="0" smtClean="0">
                <a:effectLst/>
              </a:rPr>
              <a:t>(X) = </a:t>
            </a:r>
            <a:r>
              <a:rPr lang="en-US" dirty="0">
                <a:effectLst/>
              </a:rPr>
              <a:t>10(30 + 5X – 0.4X</a:t>
            </a:r>
            <a:r>
              <a:rPr lang="en-US" baseline="30000" dirty="0">
                <a:effectLst/>
              </a:rPr>
              <a:t>2</a:t>
            </a:r>
            <a:r>
              <a:rPr lang="en-US" dirty="0">
                <a:effectLst/>
              </a:rPr>
              <a:t>) – 2X – 18</a:t>
            </a:r>
          </a:p>
          <a:p>
            <a:pPr>
              <a:lnSpc>
                <a:spcPct val="90000"/>
              </a:lnSpc>
              <a:buNone/>
            </a:pPr>
            <a:r>
              <a:rPr lang="en-US" dirty="0">
                <a:effectLst/>
              </a:rPr>
              <a:t>1) FOC </a:t>
            </a:r>
            <a:r>
              <a:rPr lang="en-US" dirty="0">
                <a:effectLst/>
                <a:latin typeface="Symbol" pitchFamily="18" charset="2"/>
              </a:rPr>
              <a:t>p</a:t>
            </a:r>
            <a:r>
              <a:rPr lang="en-US" dirty="0" smtClean="0">
                <a:effectLst/>
              </a:rPr>
              <a:t>’(</a:t>
            </a:r>
            <a:r>
              <a:rPr lang="en-US" dirty="0">
                <a:effectLst/>
              </a:rPr>
              <a:t>X) = 0, solve for X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		10(5 – 0.8X) – 2 = 0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		50 – 8X = 2	</a:t>
            </a:r>
            <a:r>
              <a:rPr lang="en-US" dirty="0">
                <a:effectLst/>
                <a:latin typeface="Times New Roman" pitchFamily="18" charset="0"/>
                <a:cs typeface="Times New Roman" pitchFamily="18" charset="0"/>
              </a:rPr>
              <a:t>→	</a:t>
            </a:r>
            <a:r>
              <a:rPr lang="en-US" dirty="0">
                <a:effectLst/>
              </a:rPr>
              <a:t>48 = 8X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		X = 6</a:t>
            </a:r>
          </a:p>
          <a:p>
            <a:pPr>
              <a:lnSpc>
                <a:spcPct val="90000"/>
              </a:lnSpc>
              <a:buNone/>
            </a:pPr>
            <a:r>
              <a:rPr lang="en-US" dirty="0">
                <a:effectLst/>
              </a:rPr>
              <a:t>2) SOC: </a:t>
            </a:r>
            <a:r>
              <a:rPr lang="en-US" dirty="0">
                <a:effectLst/>
                <a:latin typeface="Symbol" pitchFamily="18" charset="2"/>
              </a:rPr>
              <a:t>p</a:t>
            </a:r>
            <a:r>
              <a:rPr lang="en-US" dirty="0" smtClean="0">
                <a:effectLst/>
              </a:rPr>
              <a:t>’’(</a:t>
            </a:r>
            <a:r>
              <a:rPr lang="en-US" dirty="0">
                <a:effectLst/>
              </a:rPr>
              <a:t>X) &lt; 0:	</a:t>
            </a:r>
            <a:r>
              <a:rPr lang="en-US" dirty="0">
                <a:effectLst/>
                <a:latin typeface="Symbol" pitchFamily="18" charset="2"/>
              </a:rPr>
              <a:t> p</a:t>
            </a:r>
            <a:r>
              <a:rPr lang="en-US" dirty="0" smtClean="0">
                <a:effectLst/>
              </a:rPr>
              <a:t>’’(</a:t>
            </a:r>
            <a:r>
              <a:rPr lang="en-US" dirty="0">
                <a:effectLst/>
              </a:rPr>
              <a:t>X) = – 8 &lt; 0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/>
              </a:rPr>
              <a:t>		X = 6 is a maximum		</a:t>
            </a:r>
          </a:p>
        </p:txBody>
      </p:sp>
    </p:spTree>
    <p:extLst>
      <p:ext uri="{BB962C8B-B14F-4D97-AF65-F5344CB8AC3E}">
        <p14:creationId xmlns:p14="http://schemas.microsoft.com/office/powerpoint/2010/main" val="4008132895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7">
      <a:dk1>
        <a:srgbClr val="000000"/>
      </a:dk1>
      <a:lt1>
        <a:srgbClr val="DBDAC2"/>
      </a:lt1>
      <a:dk2>
        <a:srgbClr val="827F4C"/>
      </a:dk2>
      <a:lt2>
        <a:srgbClr val="C0BC94"/>
      </a:lt2>
      <a:accent1>
        <a:srgbClr val="AAA578"/>
      </a:accent1>
      <a:accent2>
        <a:srgbClr val="A2A4AC"/>
      </a:accent2>
      <a:accent3>
        <a:srgbClr val="EAEADD"/>
      </a:accent3>
      <a:accent4>
        <a:srgbClr val="000000"/>
      </a:accent4>
      <a:accent5>
        <a:srgbClr val="D2CFBE"/>
      </a:accent5>
      <a:accent6>
        <a:srgbClr val="92949B"/>
      </a:accent6>
      <a:hlink>
        <a:srgbClr val="5B8800"/>
      </a:hlink>
      <a:folHlink>
        <a:srgbClr val="686532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Symbol</vt:lpstr>
      <vt:lpstr>Tahoma</vt:lpstr>
      <vt:lpstr>Times New Roman</vt:lpstr>
      <vt:lpstr>Wingdings</vt:lpstr>
      <vt:lpstr>Textured</vt:lpstr>
      <vt:lpstr>Think Break #5: Answer</vt:lpstr>
    </vt:vector>
  </TitlesOfParts>
  <Company>University of Wisconsin - 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Break #1: Answer</dc:title>
  <dc:creator>Mitchell, Paul</dc:creator>
  <cp:lastModifiedBy>Mitchell, Paul</cp:lastModifiedBy>
  <cp:revision>7</cp:revision>
  <dcterms:created xsi:type="dcterms:W3CDTF">2013-01-27T17:31:03Z</dcterms:created>
  <dcterms:modified xsi:type="dcterms:W3CDTF">2018-09-09T20:44:38Z</dcterms:modified>
</cp:coreProperties>
</file>