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"/>
  </p:notes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C2E827-2627-426C-9E44-9E53F577FA37}" type="datetimeFigureOut">
              <a:rPr lang="en-US" smtClean="0"/>
              <a:t>9/9/2018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809806-9353-4118-987C-12CEBAC2A8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6159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D78B12E-6766-408A-AB7D-AF6B28B94836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05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6301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76400"/>
            <a:ext cx="7772400" cy="18288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F6A3C5C7-80CE-49BC-A41F-36B97DEB554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10942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50DF31-8D5D-41A1-A9A8-921E4AF1545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4784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59F4FE-0D71-4C82-A025-3BF9EA2C5F3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7855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DEB4A2-25F8-437C-AAE2-D11E4E78826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9301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562544-2B33-4280-9F14-71E8C9FA885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3744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A236E6-BC91-4179-AA6E-B563B03F558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5386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9A4F58-620C-4608-98E8-2C8D0B923B5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1992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F60CED-5B3B-4CD7-BC96-17A8C62D3B5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6936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A1A2BF-C9A6-4EAA-8670-0501D9A9E65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0070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23AE99-971C-4251-BEEC-261309D6CA5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3595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81000"/>
            <a:ext cx="2057400" cy="5715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019800" cy="5715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BC169F-E8D7-4EB2-A32D-8EB496FCEE0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0690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981200"/>
            <a:ext cx="82296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1CEB936A-FC1A-4DAF-B655-8595C179659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69518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057F4101-9AA3-4CD1-8B9A-EEACED7971F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18016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81000"/>
            <a:ext cx="82296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fld id="{DB53B842-8FE3-45C4-987B-C3C574E24B4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626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2">
                    <a:lumMod val="75000"/>
                  </a:schemeClr>
                </a:solidFill>
                <a:effectLst/>
              </a:rPr>
              <a:t>Think Break 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  <a:effectLst/>
              </a:rPr>
              <a:t>#2: 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effectLst/>
              </a:rPr>
              <a:t>Answer</a:t>
            </a:r>
          </a:p>
        </p:txBody>
      </p:sp>
      <p:graphicFrame>
        <p:nvGraphicFramePr>
          <p:cNvPr id="53252" name="Group 4"/>
          <p:cNvGraphicFramePr>
            <a:graphicFrameLocks noGrp="1"/>
          </p:cNvGraphicFramePr>
          <p:nvPr>
            <p:ph sz="half" idx="2"/>
            <p:extLst/>
          </p:nvPr>
        </p:nvGraphicFramePr>
        <p:xfrm>
          <a:off x="4648200" y="1676400"/>
          <a:ext cx="4038600" cy="4572000"/>
        </p:xfrm>
        <a:graphic>
          <a:graphicData uri="http://schemas.openxmlformats.org/drawingml/2006/table">
            <a:tbl>
              <a:tblPr/>
              <a:tblGrid>
                <a:gridCol w="9429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13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93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604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N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Yield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AP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MP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7663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---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---</a:t>
                      </a: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0838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25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45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1.8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0.6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0838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75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1.5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1.2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9250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75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105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1.4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1.2</a:t>
                      </a: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0838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135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1.35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1.2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0838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125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150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1.2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0.6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0838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150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165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1.1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0.6</a:t>
                      </a: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0838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170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0.85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0.1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0838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250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160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0.64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-0.2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53297" name="Rectangle 49"/>
          <p:cNvSpPr>
            <a:spLocks noChangeArrowheads="1"/>
          </p:cNvSpPr>
          <p:nvPr/>
        </p:nvSpPr>
        <p:spPr bwMode="auto">
          <a:xfrm>
            <a:off x="6858000" y="3124200"/>
            <a:ext cx="914400" cy="304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itchFamily="34" charset="0"/>
              <a:ea typeface="+mn-ea"/>
              <a:cs typeface="+mn-cs"/>
            </a:endParaRPr>
          </a:p>
        </p:txBody>
      </p:sp>
      <p:sp>
        <p:nvSpPr>
          <p:cNvPr id="53298" name="Rectangle 50"/>
          <p:cNvSpPr>
            <a:spLocks noChangeArrowheads="1"/>
          </p:cNvSpPr>
          <p:nvPr/>
        </p:nvSpPr>
        <p:spPr bwMode="auto">
          <a:xfrm>
            <a:off x="6858000" y="4495800"/>
            <a:ext cx="914400" cy="304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itchFamily="34" charset="0"/>
              <a:ea typeface="+mn-ea"/>
              <a:cs typeface="+mn-cs"/>
            </a:endParaRPr>
          </a:p>
        </p:txBody>
      </p:sp>
      <p:sp>
        <p:nvSpPr>
          <p:cNvPr id="53299" name="Rectangle 51"/>
          <p:cNvSpPr>
            <a:spLocks noChangeArrowheads="1"/>
          </p:cNvSpPr>
          <p:nvPr/>
        </p:nvSpPr>
        <p:spPr bwMode="auto">
          <a:xfrm>
            <a:off x="7924800" y="3581400"/>
            <a:ext cx="914400" cy="304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itchFamily="34" charset="0"/>
              <a:ea typeface="+mn-ea"/>
              <a:cs typeface="+mn-cs"/>
            </a:endParaRPr>
          </a:p>
        </p:txBody>
      </p:sp>
      <p:sp>
        <p:nvSpPr>
          <p:cNvPr id="53300" name="Rectangle 52"/>
          <p:cNvSpPr>
            <a:spLocks noChangeArrowheads="1"/>
          </p:cNvSpPr>
          <p:nvPr/>
        </p:nvSpPr>
        <p:spPr bwMode="auto">
          <a:xfrm>
            <a:off x="7924800" y="4953000"/>
            <a:ext cx="914400" cy="304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itchFamily="34" charset="0"/>
              <a:ea typeface="+mn-ea"/>
              <a:cs typeface="+mn-cs"/>
            </a:endParaRPr>
          </a:p>
        </p:txBody>
      </p:sp>
      <p:sp>
        <p:nvSpPr>
          <p:cNvPr id="53302" name="Text Box 54"/>
          <p:cNvSpPr txBox="1">
            <a:spLocks noChangeArrowheads="1"/>
          </p:cNvSpPr>
          <p:nvPr/>
        </p:nvSpPr>
        <p:spPr bwMode="auto">
          <a:xfrm>
            <a:off x="381000" y="1828800"/>
            <a:ext cx="2743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75/50 = 3/2 = 1.5</a:t>
            </a:r>
          </a:p>
        </p:txBody>
      </p:sp>
      <p:sp>
        <p:nvSpPr>
          <p:cNvPr id="53303" name="Text Box 55"/>
          <p:cNvSpPr txBox="1">
            <a:spLocks noChangeArrowheads="1"/>
          </p:cNvSpPr>
          <p:nvPr/>
        </p:nvSpPr>
        <p:spPr bwMode="auto">
          <a:xfrm>
            <a:off x="381000" y="2667000"/>
            <a:ext cx="3124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150/125 = 6/5 = 1.2</a:t>
            </a:r>
          </a:p>
        </p:txBody>
      </p:sp>
      <p:sp>
        <p:nvSpPr>
          <p:cNvPr id="53304" name="Text Box 56"/>
          <p:cNvSpPr txBox="1">
            <a:spLocks noChangeArrowheads="1"/>
          </p:cNvSpPr>
          <p:nvPr/>
        </p:nvSpPr>
        <p:spPr bwMode="auto">
          <a:xfrm>
            <a:off x="381000" y="3581400"/>
            <a:ext cx="3124200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= (105–75)/(75-50)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= 30/25 = 6/5 = 1.2</a:t>
            </a:r>
          </a:p>
        </p:txBody>
      </p:sp>
      <p:sp>
        <p:nvSpPr>
          <p:cNvPr id="53305" name="Text Box 57"/>
          <p:cNvSpPr txBox="1">
            <a:spLocks noChangeArrowheads="1"/>
          </p:cNvSpPr>
          <p:nvPr/>
        </p:nvSpPr>
        <p:spPr bwMode="auto">
          <a:xfrm>
            <a:off x="381000" y="5014913"/>
            <a:ext cx="3657600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= (165–150)/(150-125)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= 15/25 = 3/5 = 0.6</a:t>
            </a:r>
          </a:p>
        </p:txBody>
      </p:sp>
      <p:sp>
        <p:nvSpPr>
          <p:cNvPr id="53306" name="Line 58"/>
          <p:cNvSpPr>
            <a:spLocks noChangeShapeType="1"/>
          </p:cNvSpPr>
          <p:nvPr/>
        </p:nvSpPr>
        <p:spPr bwMode="auto">
          <a:xfrm>
            <a:off x="3048000" y="2057400"/>
            <a:ext cx="381000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itchFamily="34" charset="0"/>
              <a:ea typeface="+mn-ea"/>
              <a:cs typeface="+mn-cs"/>
            </a:endParaRPr>
          </a:p>
        </p:txBody>
      </p:sp>
      <p:sp>
        <p:nvSpPr>
          <p:cNvPr id="53307" name="Line 59"/>
          <p:cNvSpPr>
            <a:spLocks noChangeShapeType="1"/>
          </p:cNvSpPr>
          <p:nvPr/>
        </p:nvSpPr>
        <p:spPr bwMode="auto">
          <a:xfrm flipH="1" flipV="1">
            <a:off x="3352800" y="3048000"/>
            <a:ext cx="3505200" cy="1447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itchFamily="34" charset="0"/>
              <a:ea typeface="+mn-ea"/>
              <a:cs typeface="+mn-cs"/>
            </a:endParaRPr>
          </a:p>
        </p:txBody>
      </p:sp>
      <p:sp>
        <p:nvSpPr>
          <p:cNvPr id="53308" name="Line 60"/>
          <p:cNvSpPr>
            <a:spLocks noChangeShapeType="1"/>
          </p:cNvSpPr>
          <p:nvPr/>
        </p:nvSpPr>
        <p:spPr bwMode="auto">
          <a:xfrm flipV="1">
            <a:off x="3429000" y="3810000"/>
            <a:ext cx="449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itchFamily="34" charset="0"/>
              <a:ea typeface="+mn-ea"/>
              <a:cs typeface="+mn-cs"/>
            </a:endParaRPr>
          </a:p>
        </p:txBody>
      </p:sp>
      <p:sp>
        <p:nvSpPr>
          <p:cNvPr id="53309" name="Line 61"/>
          <p:cNvSpPr>
            <a:spLocks noChangeShapeType="1"/>
          </p:cNvSpPr>
          <p:nvPr/>
        </p:nvSpPr>
        <p:spPr bwMode="auto">
          <a:xfrm flipV="1">
            <a:off x="3581400" y="5181600"/>
            <a:ext cx="43434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64120239"/>
      </p:ext>
    </p:extLst>
  </p:cSld>
  <p:clrMapOvr>
    <a:masterClrMapping/>
  </p:clrMapOvr>
</p:sld>
</file>

<file path=ppt/theme/theme1.xml><?xml version="1.0" encoding="utf-8"?>
<a:theme xmlns:a="http://schemas.openxmlformats.org/drawingml/2006/main" name="Textured">
  <a:themeElements>
    <a:clrScheme name="Textured 7">
      <a:dk1>
        <a:srgbClr val="000000"/>
      </a:dk1>
      <a:lt1>
        <a:srgbClr val="DBDAC2"/>
      </a:lt1>
      <a:dk2>
        <a:srgbClr val="827F4C"/>
      </a:dk2>
      <a:lt2>
        <a:srgbClr val="C0BC94"/>
      </a:lt2>
      <a:accent1>
        <a:srgbClr val="AAA578"/>
      </a:accent1>
      <a:accent2>
        <a:srgbClr val="A2A4AC"/>
      </a:accent2>
      <a:accent3>
        <a:srgbClr val="EAEADD"/>
      </a:accent3>
      <a:accent4>
        <a:srgbClr val="000000"/>
      </a:accent4>
      <a:accent5>
        <a:srgbClr val="D2CFBE"/>
      </a:accent5>
      <a:accent6>
        <a:srgbClr val="92949B"/>
      </a:accent6>
      <a:hlink>
        <a:srgbClr val="5B8800"/>
      </a:hlink>
      <a:folHlink>
        <a:srgbClr val="686532"/>
      </a:folHlink>
    </a:clrScheme>
    <a:fontScheme name="Textured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Textured 1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BE7960"/>
        </a:accent1>
        <a:accent2>
          <a:srgbClr val="CC6600"/>
        </a:accent2>
        <a:accent3>
          <a:srgbClr val="C0AAAA"/>
        </a:accent3>
        <a:accent4>
          <a:srgbClr val="DADADA"/>
        </a:accent4>
        <a:accent5>
          <a:srgbClr val="DBBEB6"/>
        </a:accent5>
        <a:accent6>
          <a:srgbClr val="B95C00"/>
        </a:accent6>
        <a:hlink>
          <a:srgbClr val="FFCC66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2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33CC33"/>
        </a:accent1>
        <a:accent2>
          <a:srgbClr val="46562A"/>
        </a:accent2>
        <a:accent3>
          <a:srgbClr val="B2B9AC"/>
        </a:accent3>
        <a:accent4>
          <a:srgbClr val="DADADA"/>
        </a:accent4>
        <a:accent5>
          <a:srgbClr val="ADE2AD"/>
        </a:accent5>
        <a:accent6>
          <a:srgbClr val="3F4D25"/>
        </a:accent6>
        <a:hlink>
          <a:srgbClr val="0099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3">
        <a:dk1>
          <a:srgbClr val="4E4E74"/>
        </a:dk1>
        <a:lt1>
          <a:srgbClr val="FFFFFF"/>
        </a:lt1>
        <a:dk2>
          <a:srgbClr val="666699"/>
        </a:dk2>
        <a:lt2>
          <a:srgbClr val="FFFFCC"/>
        </a:lt2>
        <a:accent1>
          <a:srgbClr val="5E5884"/>
        </a:accent1>
        <a:accent2>
          <a:srgbClr val="8AB29D"/>
        </a:accent2>
        <a:accent3>
          <a:srgbClr val="B8B8CA"/>
        </a:accent3>
        <a:accent4>
          <a:srgbClr val="DADADA"/>
        </a:accent4>
        <a:accent5>
          <a:srgbClr val="B6B4C2"/>
        </a:accent5>
        <a:accent6>
          <a:srgbClr val="7DA18E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4">
        <a:dk1>
          <a:srgbClr val="004E4C"/>
        </a:dk1>
        <a:lt1>
          <a:srgbClr val="FFFFFF"/>
        </a:lt1>
        <a:dk2>
          <a:srgbClr val="006666"/>
        </a:dk2>
        <a:lt2>
          <a:srgbClr val="FFFFCC"/>
        </a:lt2>
        <a:accent1>
          <a:srgbClr val="FFCC00"/>
        </a:accent1>
        <a:accent2>
          <a:srgbClr val="00B0AC"/>
        </a:accent2>
        <a:accent3>
          <a:srgbClr val="AAB8B8"/>
        </a:accent3>
        <a:accent4>
          <a:srgbClr val="DADADA"/>
        </a:accent4>
        <a:accent5>
          <a:srgbClr val="FFE2AA"/>
        </a:accent5>
        <a:accent6>
          <a:srgbClr val="009F9B"/>
        </a:accent6>
        <a:hlink>
          <a:srgbClr val="BA7C3E"/>
        </a:hlink>
        <a:folHlink>
          <a:srgbClr val="724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009999"/>
        </a:accent1>
        <a:accent2>
          <a:srgbClr val="336699"/>
        </a:accent2>
        <a:accent3>
          <a:srgbClr val="ACB3C1"/>
        </a:accent3>
        <a:accent4>
          <a:srgbClr val="DADADA"/>
        </a:accent4>
        <a:accent5>
          <a:srgbClr val="AACACA"/>
        </a:accent5>
        <a:accent6>
          <a:srgbClr val="2D5C8A"/>
        </a:accent6>
        <a:hlink>
          <a:srgbClr val="00CCFF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6">
        <a:dk1>
          <a:srgbClr val="080808"/>
        </a:dk1>
        <a:lt1>
          <a:srgbClr val="FFFFFF"/>
        </a:lt1>
        <a:dk2>
          <a:srgbClr val="4D4D4D"/>
        </a:dk2>
        <a:lt2>
          <a:srgbClr val="FFFFFF"/>
        </a:lt2>
        <a:accent1>
          <a:srgbClr val="666699"/>
        </a:accent1>
        <a:accent2>
          <a:srgbClr val="3366CC"/>
        </a:accent2>
        <a:accent3>
          <a:srgbClr val="B2B2B2"/>
        </a:accent3>
        <a:accent4>
          <a:srgbClr val="DADADA"/>
        </a:accent4>
        <a:accent5>
          <a:srgbClr val="B8B8CA"/>
        </a:accent5>
        <a:accent6>
          <a:srgbClr val="2D5CB9"/>
        </a:accent6>
        <a:hlink>
          <a:srgbClr val="00C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7">
        <a:dk1>
          <a:srgbClr val="000000"/>
        </a:dk1>
        <a:lt1>
          <a:srgbClr val="DBDAC2"/>
        </a:lt1>
        <a:dk2>
          <a:srgbClr val="827F4C"/>
        </a:dk2>
        <a:lt2>
          <a:srgbClr val="C0BC94"/>
        </a:lt2>
        <a:accent1>
          <a:srgbClr val="AAA578"/>
        </a:accent1>
        <a:accent2>
          <a:srgbClr val="A2A4AC"/>
        </a:accent2>
        <a:accent3>
          <a:srgbClr val="EAEADD"/>
        </a:accent3>
        <a:accent4>
          <a:srgbClr val="000000"/>
        </a:accent4>
        <a:accent5>
          <a:srgbClr val="D2CFBE"/>
        </a:accent5>
        <a:accent6>
          <a:srgbClr val="92949B"/>
        </a:accent6>
        <a:hlink>
          <a:srgbClr val="5B8800"/>
        </a:hlink>
        <a:folHlink>
          <a:srgbClr val="68653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xtured 8">
        <a:dk1>
          <a:srgbClr val="000000"/>
        </a:dk1>
        <a:lt1>
          <a:srgbClr val="DCE8F4"/>
        </a:lt1>
        <a:dk2>
          <a:srgbClr val="7B9CB5"/>
        </a:dk2>
        <a:lt2>
          <a:srgbClr val="969696"/>
        </a:lt2>
        <a:accent1>
          <a:srgbClr val="FFFFFF"/>
        </a:accent1>
        <a:accent2>
          <a:srgbClr val="00BAB6"/>
        </a:accent2>
        <a:accent3>
          <a:srgbClr val="EBF2F8"/>
        </a:accent3>
        <a:accent4>
          <a:srgbClr val="000000"/>
        </a:accent4>
        <a:accent5>
          <a:srgbClr val="FFFFFF"/>
        </a:accent5>
        <a:accent6>
          <a:srgbClr val="00A8A5"/>
        </a:accent6>
        <a:hlink>
          <a:srgbClr val="8A8AD8"/>
        </a:hlink>
        <a:folHlink>
          <a:srgbClr val="24249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82</Words>
  <Application>Microsoft Office PowerPoint</Application>
  <PresentationFormat>On-screen Show (4:3)</PresentationFormat>
  <Paragraphs>48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Tahoma</vt:lpstr>
      <vt:lpstr>Wingdings</vt:lpstr>
      <vt:lpstr>Textured</vt:lpstr>
      <vt:lpstr>Think Break #2: Answer</vt:lpstr>
    </vt:vector>
  </TitlesOfParts>
  <Company>University of Wisconsin - Madison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Think Break #1: Answer</dc:title>
  <dc:creator>Mitchell, Paul</dc:creator>
  <cp:lastModifiedBy>Mitchell, Paul</cp:lastModifiedBy>
  <cp:revision>5</cp:revision>
  <dcterms:created xsi:type="dcterms:W3CDTF">2013-01-27T17:31:03Z</dcterms:created>
  <dcterms:modified xsi:type="dcterms:W3CDTF">2018-09-09T20:43:04Z</dcterms:modified>
</cp:coreProperties>
</file>